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0"/>
  </p:notesMasterIdLst>
  <p:sldIdLst>
    <p:sldId id="296" r:id="rId2"/>
    <p:sldId id="297" r:id="rId3"/>
    <p:sldId id="299" r:id="rId4"/>
    <p:sldId id="300" r:id="rId5"/>
    <p:sldId id="298" r:id="rId6"/>
    <p:sldId id="266" r:id="rId7"/>
    <p:sldId id="301" r:id="rId8"/>
    <p:sldId id="302" r:id="rId9"/>
    <p:sldId id="303" r:id="rId10"/>
    <p:sldId id="311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26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versità di Firenze" id="{520D3306-1561-5743-87FC-F53F0B38378C}">
          <p14:sldIdLst>
            <p14:sldId id="296"/>
            <p14:sldId id="297"/>
            <p14:sldId id="299"/>
            <p14:sldId id="300"/>
            <p14:sldId id="298"/>
            <p14:sldId id="266"/>
            <p14:sldId id="301"/>
            <p14:sldId id="302"/>
            <p14:sldId id="303"/>
            <p14:sldId id="311"/>
            <p14:sldId id="304"/>
            <p14:sldId id="305"/>
            <p14:sldId id="306"/>
            <p14:sldId id="307"/>
            <p14:sldId id="308"/>
            <p14:sldId id="309"/>
            <p14:sldId id="310"/>
            <p14:sldId id="262"/>
          </p14:sldIdLst>
        </p14:section>
        <p14:section name="Sezione predefinita" id="{50BE2F59-D457-4E20-9F58-7256D962DAD3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7C240C3-4545-7805-7B12-00CD203021A2}" name="Michele Marconcini" initials="MM" userId="S::michele.marconcini@unifi.it::b5c2e74f-7140-48e3-849f-b24ee266796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41" autoAdjust="0"/>
  </p:normalViewPr>
  <p:slideViewPr>
    <p:cSldViewPr snapToGrid="0">
      <p:cViewPr varScale="1">
        <p:scale>
          <a:sx n="84" d="100"/>
          <a:sy n="84" d="100"/>
        </p:scale>
        <p:origin x="1186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2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BCEC5-663E-4B73-8EAD-F5CE76E22ECD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BCC90-6802-4DC1-BB7B-03CA667062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6272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7D7B2-511C-5746-97D1-507EEDB3885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4357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7D7B2-511C-5746-97D1-507EEDB3885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9341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BCC90-6802-4DC1-BB7B-03CA6670625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3396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14059b926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314059b926c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4" name="Google Shape;184;g314059b926c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t-IT"/>
              <a:t>6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7D7B2-511C-5746-97D1-507EEDB38854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6620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DD57-BEB1-4001-9FFC-F431F11584C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48B5-5024-4D5B-A5A7-912346656C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1768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DD57-BEB1-4001-9FFC-F431F11584C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48B5-5024-4D5B-A5A7-912346656C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4644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DD57-BEB1-4001-9FFC-F431F11584C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48B5-5024-4D5B-A5A7-912346656C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5221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erti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FE5A08F-DEC0-CE1D-72EE-478401B6064F}"/>
              </a:ext>
            </a:extLst>
          </p:cNvPr>
          <p:cNvSpPr>
            <a:spLocks/>
          </p:cNvSpPr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004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9FED43D8-419E-56E5-B200-408388C94C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8293" y="742549"/>
            <a:ext cx="6505708" cy="6115451"/>
          </a:xfrm>
          <a:prstGeom prst="rect">
            <a:avLst/>
          </a:prstGeom>
          <a:effectLst/>
        </p:spPr>
      </p:pic>
      <p:sp>
        <p:nvSpPr>
          <p:cNvPr id="18" name="Titolo 17">
            <a:extLst>
              <a:ext uri="{FF2B5EF4-FFF2-40B4-BE49-F238E27FC236}">
                <a16:creationId xmlns:a16="http://schemas.microsoft.com/office/drawing/2014/main" id="{CEFB5359-D527-5386-8780-AEC4E614A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1900340"/>
            <a:ext cx="7043738" cy="1257198"/>
          </a:xfrm>
          <a:prstGeom prst="rect">
            <a:avLst/>
          </a:prstGeom>
        </p:spPr>
        <p:txBody>
          <a:bodyPr/>
          <a:lstStyle>
            <a:lvl1pPr>
              <a:defRPr sz="2625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 dirty="0"/>
              <a:t>Titolo della presentazione</a:t>
            </a: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9E75C62D-ED0C-5FA1-3F80-6577C3AA3E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1" y="3221829"/>
            <a:ext cx="7043738" cy="971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2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2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2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2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 dirty="0"/>
              <a:t>Sottotitolo (eventuale)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455A2BEB-DFB3-565B-A85A-A341E3D26F31}"/>
              </a:ext>
            </a:extLst>
          </p:cNvPr>
          <p:cNvSpPr>
            <a:spLocks/>
          </p:cNvSpPr>
          <p:nvPr userDrawn="1"/>
        </p:nvSpPr>
        <p:spPr>
          <a:xfrm>
            <a:off x="0" y="5493545"/>
            <a:ext cx="5379244" cy="35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3" name="Segnaposto testo 22">
            <a:extLst>
              <a:ext uri="{FF2B5EF4-FFF2-40B4-BE49-F238E27FC236}">
                <a16:creationId xmlns:a16="http://schemas.microsoft.com/office/drawing/2014/main" id="{B488F2FC-ABE9-997E-599F-90E276F178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00946" y="5493546"/>
            <a:ext cx="4178299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004C7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rgbClr val="004C7E"/>
                </a:solidFill>
              </a:defRPr>
            </a:lvl2pPr>
            <a:lvl3pPr>
              <a:defRPr>
                <a:solidFill>
                  <a:srgbClr val="004C7E"/>
                </a:solidFill>
              </a:defRPr>
            </a:lvl3pPr>
            <a:lvl4pPr>
              <a:defRPr>
                <a:solidFill>
                  <a:srgbClr val="004C7E"/>
                </a:solidFill>
              </a:defRPr>
            </a:lvl4pPr>
            <a:lvl5pPr>
              <a:defRPr>
                <a:solidFill>
                  <a:srgbClr val="004C7E"/>
                </a:solidFill>
              </a:defRPr>
            </a:lvl5pPr>
          </a:lstStyle>
          <a:p>
            <a:pPr lvl="0"/>
            <a:r>
              <a:rPr lang="it-IT" dirty="0"/>
              <a:t>Relatore: Verdana 20pt</a:t>
            </a:r>
          </a:p>
        </p:txBody>
      </p:sp>
      <p:sp>
        <p:nvSpPr>
          <p:cNvPr id="24" name="Segnaposto testo 22">
            <a:extLst>
              <a:ext uri="{FF2B5EF4-FFF2-40B4-BE49-F238E27FC236}">
                <a16:creationId xmlns:a16="http://schemas.microsoft.com/office/drawing/2014/main" id="{7E661FC8-9ABE-E7BC-00A3-B4CEDC9565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0945" y="5850732"/>
            <a:ext cx="4178299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rgbClr val="004C7E"/>
                </a:solidFill>
              </a:defRPr>
            </a:lvl2pPr>
            <a:lvl3pPr>
              <a:defRPr>
                <a:solidFill>
                  <a:srgbClr val="004C7E"/>
                </a:solidFill>
              </a:defRPr>
            </a:lvl3pPr>
            <a:lvl4pPr>
              <a:defRPr>
                <a:solidFill>
                  <a:srgbClr val="004C7E"/>
                </a:solidFill>
              </a:defRPr>
            </a:lvl4pPr>
            <a:lvl5pPr>
              <a:defRPr>
                <a:solidFill>
                  <a:srgbClr val="004C7E"/>
                </a:solidFill>
              </a:defRPr>
            </a:lvl5pPr>
          </a:lstStyle>
          <a:p>
            <a:pPr lvl="0"/>
            <a:r>
              <a:rPr lang="it-IT" dirty="0"/>
              <a:t>Ruolo relatore: Verdana 14pt</a:t>
            </a:r>
          </a:p>
        </p:txBody>
      </p:sp>
      <p:pic>
        <p:nvPicPr>
          <p:cNvPr id="3" name="Immagine 2" descr="HR Excellence in Research">
            <a:extLst>
              <a:ext uri="{FF2B5EF4-FFF2-40B4-BE49-F238E27FC236}">
                <a16:creationId xmlns:a16="http://schemas.microsoft.com/office/drawing/2014/main" id="{4C1D5CB6-4D1E-35DE-C624-C5FC781B35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0" y="0"/>
            <a:ext cx="1587500" cy="13716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632" y="163623"/>
            <a:ext cx="5963482" cy="115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09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erna_solo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1FE2FDE1-D0AC-0BCD-84F1-C27C5C934F42}"/>
              </a:ext>
            </a:extLst>
          </p:cNvPr>
          <p:cNvSpPr/>
          <p:nvPr userDrawn="1"/>
        </p:nvSpPr>
        <p:spPr>
          <a:xfrm>
            <a:off x="1" y="6543675"/>
            <a:ext cx="8897416" cy="314324"/>
          </a:xfrm>
          <a:prstGeom prst="rect">
            <a:avLst/>
          </a:prstGeom>
          <a:solidFill>
            <a:srgbClr val="004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Numero slide">
            <a:extLst>
              <a:ext uri="{FF2B5EF4-FFF2-40B4-BE49-F238E27FC236}">
                <a16:creationId xmlns:a16="http://schemas.microsoft.com/office/drawing/2014/main" id="{FA9D60FB-E0F4-46D2-B15D-4CAD34B259A1}"/>
              </a:ext>
            </a:extLst>
          </p:cNvPr>
          <p:cNvSpPr txBox="1"/>
          <p:nvPr userDrawn="1"/>
        </p:nvSpPr>
        <p:spPr>
          <a:xfrm>
            <a:off x="7799253" y="6569524"/>
            <a:ext cx="1019070" cy="2192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825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825" b="1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magine 2" descr="Immagine che contiene logo, Carattere, simbolo, Elementi grafici&#10;&#10;Descrizione generata automaticamente">
            <a:extLst>
              <a:ext uri="{FF2B5EF4-FFF2-40B4-BE49-F238E27FC236}">
                <a16:creationId xmlns:a16="http://schemas.microsoft.com/office/drawing/2014/main" id="{4A39B26B-0C58-BC06-0F13-E380DB2E55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136" y="211378"/>
            <a:ext cx="1052990" cy="712272"/>
          </a:xfrm>
          <a:prstGeom prst="rect">
            <a:avLst/>
          </a:prstGeom>
        </p:spPr>
      </p:pic>
      <p:grpSp>
        <p:nvGrpSpPr>
          <p:cNvPr id="4" name="Gruppo 3"/>
          <p:cNvGrpSpPr/>
          <p:nvPr userDrawn="1"/>
        </p:nvGrpSpPr>
        <p:grpSpPr>
          <a:xfrm>
            <a:off x="207170" y="211632"/>
            <a:ext cx="3196088" cy="687793"/>
            <a:chOff x="207170" y="211632"/>
            <a:chExt cx="3196088" cy="687793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F642887-643C-432F-4C5F-2E076236C4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170" y="235857"/>
              <a:ext cx="1364457" cy="640678"/>
            </a:xfrm>
            <a:prstGeom prst="rect">
              <a:avLst/>
            </a:prstGeom>
          </p:spPr>
        </p:pic>
        <p:pic>
          <p:nvPicPr>
            <p:cNvPr id="2" name="Immagine 1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610345" y="211632"/>
              <a:ext cx="1792913" cy="687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907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rocoperti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198E8233-7190-CB96-D148-DC4A795B5EDB}"/>
              </a:ext>
            </a:extLst>
          </p:cNvPr>
          <p:cNvSpPr/>
          <p:nvPr userDrawn="1"/>
        </p:nvSpPr>
        <p:spPr>
          <a:xfrm>
            <a:off x="-6056" y="-6055"/>
            <a:ext cx="9144000" cy="6858000"/>
          </a:xfrm>
          <a:prstGeom prst="rect">
            <a:avLst/>
          </a:prstGeom>
          <a:solidFill>
            <a:srgbClr val="004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Dati generali intervento">
            <a:extLst>
              <a:ext uri="{FF2B5EF4-FFF2-40B4-BE49-F238E27FC236}">
                <a16:creationId xmlns:a16="http://schemas.microsoft.com/office/drawing/2014/main" id="{B65FE21C-997A-4B8A-9D0E-D086916D47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8400" y="6609233"/>
            <a:ext cx="7574104" cy="24877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 sz="1000">
                <a:solidFill>
                  <a:srgbClr val="004C7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/>
              <a:t>Titolo Sottotitolo _ Relatore | Carica relatore (</a:t>
            </a:r>
            <a:r>
              <a:rPr lang="it-IT" dirty="0" err="1"/>
              <a:t>Verdana</a:t>
            </a:r>
            <a:r>
              <a:rPr lang="it-IT" dirty="0"/>
              <a:t> 10pt)</a:t>
            </a:r>
          </a:p>
        </p:txBody>
      </p:sp>
      <p:sp>
        <p:nvSpPr>
          <p:cNvPr id="17" name="Titolo conclusione">
            <a:extLst>
              <a:ext uri="{FF2B5EF4-FFF2-40B4-BE49-F238E27FC236}">
                <a16:creationId xmlns:a16="http://schemas.microsoft.com/office/drawing/2014/main" id="{C061A7DF-BBC8-4D30-A08B-77CC494834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8598" y="3155638"/>
            <a:ext cx="8261350" cy="477707"/>
          </a:xfrm>
          <a:prstGeom prst="rect">
            <a:avLst/>
          </a:prstGeom>
        </p:spPr>
        <p:txBody>
          <a:bodyPr/>
          <a:lstStyle>
            <a:lvl1pPr marL="5954" indent="0">
              <a:buNone/>
              <a:tabLst/>
              <a:defRPr sz="3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/>
              <a:t>Grazie per l’attenzione</a:t>
            </a:r>
          </a:p>
        </p:txBody>
      </p:sp>
      <p:sp>
        <p:nvSpPr>
          <p:cNvPr id="22" name="Nome e cognome relatore">
            <a:extLst>
              <a:ext uri="{FF2B5EF4-FFF2-40B4-BE49-F238E27FC236}">
                <a16:creationId xmlns:a16="http://schemas.microsoft.com/office/drawing/2014/main" id="{044A7CD4-EF29-4642-ACF5-AC1EB31784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8598" y="4624374"/>
            <a:ext cx="6249988" cy="318653"/>
          </a:xfrm>
          <a:prstGeom prst="rect">
            <a:avLst/>
          </a:prstGeom>
        </p:spPr>
        <p:txBody>
          <a:bodyPr/>
          <a:lstStyle>
            <a:lvl1pPr marL="5954" indent="0">
              <a:buNone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err="1"/>
              <a:t>Relatore_Arial</a:t>
            </a:r>
            <a:r>
              <a:rPr lang="it-IT" dirty="0"/>
              <a:t> 20pt</a:t>
            </a:r>
          </a:p>
        </p:txBody>
      </p:sp>
      <p:sp>
        <p:nvSpPr>
          <p:cNvPr id="24" name="Ruolo relatore">
            <a:extLst>
              <a:ext uri="{FF2B5EF4-FFF2-40B4-BE49-F238E27FC236}">
                <a16:creationId xmlns:a16="http://schemas.microsoft.com/office/drawing/2014/main" id="{D07DE807-7EFE-48B4-81E7-589431F10E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643" y="5026154"/>
            <a:ext cx="6249988" cy="280089"/>
          </a:xfrm>
          <a:prstGeom prst="rect">
            <a:avLst/>
          </a:prstGeom>
        </p:spPr>
        <p:txBody>
          <a:bodyPr>
            <a:noAutofit/>
          </a:bodyPr>
          <a:lstStyle>
            <a:lvl1pPr marL="5954" indent="0">
              <a:buNone/>
              <a:tabLst/>
              <a:defRPr sz="1800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Ruolo </a:t>
            </a:r>
            <a:r>
              <a:rPr lang="it-IT" dirty="0" err="1"/>
              <a:t>relatore_Arial</a:t>
            </a:r>
            <a:r>
              <a:rPr lang="it-IT" dirty="0"/>
              <a:t> 18pt</a:t>
            </a:r>
          </a:p>
        </p:txBody>
      </p:sp>
      <p:pic>
        <p:nvPicPr>
          <p:cNvPr id="3" name="Immagine 2" descr="HR Excellence in Research">
            <a:extLst>
              <a:ext uri="{FF2B5EF4-FFF2-40B4-BE49-F238E27FC236}">
                <a16:creationId xmlns:a16="http://schemas.microsoft.com/office/drawing/2014/main" id="{52CCA149-F065-0577-B511-62C64BEA58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0" y="0"/>
            <a:ext cx="1587500" cy="1371600"/>
          </a:xfrm>
          <a:prstGeom prst="rect">
            <a:avLst/>
          </a:prstGeom>
        </p:spPr>
      </p:pic>
      <p:sp>
        <p:nvSpPr>
          <p:cNvPr id="26" name="Contatto relatore">
            <a:extLst>
              <a:ext uri="{FF2B5EF4-FFF2-40B4-BE49-F238E27FC236}">
                <a16:creationId xmlns:a16="http://schemas.microsoft.com/office/drawing/2014/main" id="{9517D058-2E7E-44D5-A849-24ED5F4E9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8643" y="5389365"/>
            <a:ext cx="6249988" cy="323164"/>
          </a:xfrm>
          <a:prstGeom prst="rect">
            <a:avLst/>
          </a:prstGeom>
        </p:spPr>
        <p:txBody>
          <a:bodyPr>
            <a:noAutofit/>
          </a:bodyPr>
          <a:lstStyle>
            <a:lvl1pPr marL="5954" indent="0">
              <a:buNone/>
              <a:tabLst/>
              <a:defRPr sz="1800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err="1"/>
              <a:t>email_Arial</a:t>
            </a:r>
            <a:r>
              <a:rPr lang="it-IT" dirty="0"/>
              <a:t> 18pt</a:t>
            </a:r>
          </a:p>
        </p:txBody>
      </p:sp>
      <p:sp>
        <p:nvSpPr>
          <p:cNvPr id="13" name="Contatto relatore">
            <a:extLst>
              <a:ext uri="{FF2B5EF4-FFF2-40B4-BE49-F238E27FC236}">
                <a16:creationId xmlns:a16="http://schemas.microsoft.com/office/drawing/2014/main" id="{9517D058-2E7E-44D5-A849-24ED5F4E9D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8643" y="5860566"/>
            <a:ext cx="6249988" cy="323164"/>
          </a:xfrm>
          <a:prstGeom prst="rect">
            <a:avLst/>
          </a:prstGeom>
        </p:spPr>
        <p:txBody>
          <a:bodyPr>
            <a:noAutofit/>
          </a:bodyPr>
          <a:lstStyle>
            <a:lvl1pPr marL="5954" indent="0">
              <a:buNone/>
              <a:tabLst/>
              <a:defRPr sz="1800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err="1"/>
              <a:t>email_Arial</a:t>
            </a:r>
            <a:r>
              <a:rPr lang="it-IT" dirty="0"/>
              <a:t> 18pt</a:t>
            </a:r>
          </a:p>
        </p:txBody>
      </p:sp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631" y="163623"/>
            <a:ext cx="5963482" cy="115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35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_solo testo">
  <p:cSld name="Interna_solo testo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4"/>
          <p:cNvSpPr/>
          <p:nvPr/>
        </p:nvSpPr>
        <p:spPr>
          <a:xfrm>
            <a:off x="1" y="6543675"/>
            <a:ext cx="8897416" cy="314324"/>
          </a:xfrm>
          <a:prstGeom prst="rect">
            <a:avLst/>
          </a:prstGeom>
          <a:solidFill>
            <a:srgbClr val="004C7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4"/>
          <p:cNvSpPr txBox="1">
            <a:spLocks noGrp="1"/>
          </p:cNvSpPr>
          <p:nvPr>
            <p:ph type="body" idx="1"/>
          </p:nvPr>
        </p:nvSpPr>
        <p:spPr>
          <a:xfrm>
            <a:off x="246583" y="6579005"/>
            <a:ext cx="7590251" cy="25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762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Char char="•"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762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Char char="•"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62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Char char="•"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62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Char char="•"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14"/>
          <p:cNvSpPr txBox="1"/>
          <p:nvPr/>
        </p:nvSpPr>
        <p:spPr>
          <a:xfrm>
            <a:off x="7799253" y="6569524"/>
            <a:ext cx="1019070" cy="21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fld id="{00000000-1234-1234-1234-123412341234}" type="slidenum">
              <a:rPr lang="it-IT" sz="825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‹N›</a:t>
            </a:fld>
            <a:endParaRPr sz="825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2"/>
          </p:nvPr>
        </p:nvSpPr>
        <p:spPr>
          <a:xfrm>
            <a:off x="714375" y="1814983"/>
            <a:ext cx="8103948" cy="447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714375" y="950910"/>
            <a:ext cx="8103948" cy="854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5" name="Google Shape;25;p14" descr="HR Excellence in Research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04136" y="211378"/>
            <a:ext cx="1052990" cy="712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4" descr="Università degli Studi di Firenze. Da un secolo, oltre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007" y="199257"/>
            <a:ext cx="1264443" cy="708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9817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DD57-BEB1-4001-9FFC-F431F11584C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48B5-5024-4D5B-A5A7-912346656C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9614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DD57-BEB1-4001-9FFC-F431F11584C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48B5-5024-4D5B-A5A7-912346656C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713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DD57-BEB1-4001-9FFC-F431F11584C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48B5-5024-4D5B-A5A7-912346656C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2175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DD57-BEB1-4001-9FFC-F431F11584C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48B5-5024-4D5B-A5A7-912346656C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6893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DD57-BEB1-4001-9FFC-F431F11584C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48B5-5024-4D5B-A5A7-912346656C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891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DD57-BEB1-4001-9FFC-F431F11584C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48B5-5024-4D5B-A5A7-912346656C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8909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DD57-BEB1-4001-9FFC-F431F11584C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48B5-5024-4D5B-A5A7-912346656C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90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DD57-BEB1-4001-9FFC-F431F11584C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48B5-5024-4D5B-A5A7-912346656C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1436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5DD57-BEB1-4001-9FFC-F431F11584C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B48B5-5024-4D5B-A5A7-912346656C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634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6" r:id="rId13"/>
    <p:sldLayoutId id="2147483677" r:id="rId14"/>
    <p:sldLayoutId id="214748367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104F2D-5A80-071A-AD03-1429902CB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855" y="2004101"/>
            <a:ext cx="7620102" cy="1257198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it-IT" sz="2800" b="0" dirty="0"/>
              <a:t>La compilazione delle </a:t>
            </a:r>
            <a:r>
              <a:rPr lang="it-IT" sz="2800" dirty="0"/>
              <a:t>matrici di </a:t>
            </a:r>
            <a:r>
              <a:rPr lang="it-IT" sz="2800" dirty="0" err="1"/>
              <a:t>Tuning</a:t>
            </a:r>
            <a:r>
              <a:rPr lang="it-IT" sz="2800" b="0" dirty="0"/>
              <a:t/>
            </a:r>
            <a:br>
              <a:rPr lang="it-IT" sz="2800" b="0" dirty="0"/>
            </a:br>
            <a:r>
              <a:rPr lang="it-IT" sz="2800" b="0" dirty="0"/>
              <a:t>per la progettazione dei CdS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0909573-A532-F2EF-B3A2-B752657A1D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Presidio Qualità di Ateneo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3719AB1-3644-6B6B-B7EF-F1A8EE46F9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00944" y="5915580"/>
            <a:ext cx="4600988" cy="357187"/>
          </a:xfrm>
        </p:spPr>
        <p:txBody>
          <a:bodyPr>
            <a:noAutofit/>
          </a:bodyPr>
          <a:lstStyle/>
          <a:p>
            <a:r>
              <a:rPr lang="it-IT" sz="1200" dirty="0" smtClean="0"/>
              <a:t>Dicembre </a:t>
            </a:r>
            <a:r>
              <a:rPr lang="it-IT" sz="1200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545211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FCF6CAF-F120-A3FD-7FEB-20D8C0D0BECA}"/>
              </a:ext>
            </a:extLst>
          </p:cNvPr>
          <p:cNvSpPr txBox="1"/>
          <p:nvPr/>
        </p:nvSpPr>
        <p:spPr>
          <a:xfrm>
            <a:off x="361063" y="1133294"/>
            <a:ext cx="78683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 </a:t>
            </a:r>
            <a:r>
              <a:rPr lang="it-IT" sz="2200" b="1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Matrice </a:t>
            </a:r>
            <a:r>
              <a:rPr lang="it-IT" sz="22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 coerenza INTERNA del progetto formativo</a:t>
            </a:r>
          </a:p>
        </p:txBody>
      </p:sp>
      <p:sp>
        <p:nvSpPr>
          <p:cNvPr id="3" name="Rettangolo 2"/>
          <p:cNvSpPr/>
          <p:nvPr/>
        </p:nvSpPr>
        <p:spPr>
          <a:xfrm>
            <a:off x="361062" y="1691178"/>
            <a:ext cx="821873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NB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: è la seconda (in ordine cronologico) da costruire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endParaRPr lang="it-IT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NB2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it-IT" sz="2000" b="1" dirty="0" smtClean="0">
                <a:solidFill>
                  <a:schemeClr val="accent2"/>
                </a:solidFill>
              </a:rPr>
              <a:t>evitare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 Aree di Apprendimento che raggruppino rispettivamente insegnamenti di base, insegnamenti caratterizzanti  e insegnamenti affini</a:t>
            </a:r>
            <a:endParaRPr lang="it-IT" sz="2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it-IT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Esempi:</a:t>
            </a:r>
          </a:p>
          <a:p>
            <a:pPr marL="342900" indent="-161925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chemeClr val="accent2"/>
                </a:solidFill>
              </a:rPr>
              <a:t>Area delle materie matematiche di base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it-IT" sz="1600" i="1" dirty="0">
                <a:solidFill>
                  <a:schemeClr val="accent1">
                    <a:lumMod val="75000"/>
                  </a:schemeClr>
                </a:solidFill>
              </a:rPr>
              <a:t>Analisi Matematica, </a:t>
            </a:r>
            <a:r>
              <a:rPr lang="it-IT" sz="1600" i="1" dirty="0" smtClean="0">
                <a:solidFill>
                  <a:schemeClr val="accent1">
                    <a:lumMod val="75000"/>
                  </a:schemeClr>
                </a:solidFill>
              </a:rPr>
              <a:t>Algebra Geometria, …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342900" indent="-161925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chemeClr val="accent2"/>
                </a:solidFill>
              </a:rPr>
              <a:t>Area delle materie matematiche specifiche per la formazione dell’ingegnere gestionale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it-IT" sz="1600" i="1" dirty="0" smtClean="0">
                <a:solidFill>
                  <a:schemeClr val="accent1">
                    <a:lumMod val="75000"/>
                  </a:schemeClr>
                </a:solidFill>
              </a:rPr>
              <a:t>Statistica Industriale</a:t>
            </a:r>
            <a:r>
              <a:rPr lang="it-IT" sz="1600" i="1" dirty="0">
                <a:solidFill>
                  <a:schemeClr val="accent1">
                    <a:lumMod val="75000"/>
                  </a:schemeClr>
                </a:solidFill>
              </a:rPr>
              <a:t>, Fondamenti di Ricerca Operativa, Teoria dei </a:t>
            </a:r>
            <a:r>
              <a:rPr lang="it-IT" sz="1600" i="1" dirty="0" smtClean="0">
                <a:solidFill>
                  <a:schemeClr val="accent1">
                    <a:lumMod val="75000"/>
                  </a:schemeClr>
                </a:solidFill>
              </a:rPr>
              <a:t>Sistemi, …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342900" indent="-161925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it-IT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161925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chemeClr val="accent2"/>
                </a:solidFill>
              </a:rPr>
              <a:t>Area di formazione matematico-statistica 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it-IT" sz="1600" i="1" dirty="0">
                <a:solidFill>
                  <a:schemeClr val="accent1">
                    <a:lumMod val="75000"/>
                  </a:schemeClr>
                </a:solidFill>
              </a:rPr>
              <a:t>Approssimazione Numerica per Data </a:t>
            </a:r>
            <a:r>
              <a:rPr lang="it-IT" sz="1600" i="1" dirty="0" err="1" smtClean="0">
                <a:solidFill>
                  <a:schemeClr val="accent1">
                    <a:lumMod val="75000"/>
                  </a:schemeClr>
                </a:solidFill>
              </a:rPr>
              <a:t>Modeling</a:t>
            </a:r>
            <a:r>
              <a:rPr lang="it-IT" sz="1600" i="1" dirty="0" smtClean="0">
                <a:solidFill>
                  <a:schemeClr val="accent1">
                    <a:lumMod val="75000"/>
                  </a:schemeClr>
                </a:solidFill>
              </a:rPr>
              <a:t>, Fondamenti </a:t>
            </a:r>
            <a:r>
              <a:rPr lang="it-IT" sz="1600" i="1" dirty="0">
                <a:solidFill>
                  <a:schemeClr val="accent1">
                    <a:lumMod val="75000"/>
                  </a:schemeClr>
                </a:solidFill>
              </a:rPr>
              <a:t>di Statistica per Data </a:t>
            </a:r>
            <a:r>
              <a:rPr lang="it-IT" sz="1600" i="1" dirty="0" smtClean="0">
                <a:solidFill>
                  <a:schemeClr val="accent1">
                    <a:lumMod val="75000"/>
                  </a:schemeClr>
                </a:solidFill>
              </a:rPr>
              <a:t>Science, Logica </a:t>
            </a:r>
            <a:r>
              <a:rPr lang="it-IT" sz="1600" i="1" dirty="0">
                <a:solidFill>
                  <a:schemeClr val="accent1">
                    <a:lumMod val="75000"/>
                  </a:schemeClr>
                </a:solidFill>
              </a:rPr>
              <a:t>per l’Intelligenza </a:t>
            </a:r>
            <a:r>
              <a:rPr lang="it-IT" sz="1600" i="1" dirty="0" smtClean="0">
                <a:solidFill>
                  <a:schemeClr val="accent1">
                    <a:lumMod val="75000"/>
                  </a:schemeClr>
                </a:solidFill>
              </a:rPr>
              <a:t>Artificiale, …)</a:t>
            </a:r>
          </a:p>
          <a:p>
            <a:pPr marL="342900" indent="-161925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chemeClr val="accent2"/>
                </a:solidFill>
              </a:rPr>
              <a:t>Area di </a:t>
            </a:r>
            <a:r>
              <a:rPr lang="it-IT" sz="1600" dirty="0" smtClean="0">
                <a:solidFill>
                  <a:schemeClr val="accent2"/>
                </a:solidFill>
              </a:rPr>
              <a:t>formazione informatica e dell'informazione 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</a:rPr>
              <a:t>	(</a:t>
            </a:r>
            <a:r>
              <a:rPr lang="it-IT" sz="1600" i="1" dirty="0">
                <a:solidFill>
                  <a:schemeClr val="accent1">
                    <a:lumMod val="75000"/>
                  </a:schemeClr>
                </a:solidFill>
              </a:rPr>
              <a:t>Fondamenti di Informatica per Data Science, Organizzazione Dati e Data </a:t>
            </a:r>
            <a:r>
              <a:rPr lang="it-IT" sz="1600" i="1" dirty="0" err="1" smtClean="0">
                <a:solidFill>
                  <a:schemeClr val="accent1">
                    <a:lumMod val="75000"/>
                  </a:schemeClr>
                </a:solidFill>
              </a:rPr>
              <a:t>Mining</a:t>
            </a:r>
            <a:r>
              <a:rPr lang="it-IT" sz="1600" i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sz="1600" i="1" dirty="0" err="1" smtClean="0">
                <a:solidFill>
                  <a:schemeClr val="accent1">
                    <a:lumMod val="75000"/>
                  </a:schemeClr>
                </a:solidFill>
              </a:rPr>
              <a:t>Computational</a:t>
            </a:r>
            <a:r>
              <a:rPr lang="it-IT" sz="1600" i="1" dirty="0" smtClean="0">
                <a:solidFill>
                  <a:schemeClr val="accent1">
                    <a:lumMod val="75000"/>
                  </a:schemeClr>
                </a:solidFill>
              </a:rPr>
              <a:t> Learning, …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</a:rPr>
              <a:t>				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it-IT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it-IT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it-IT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it-IT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86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FCF6CAF-F120-A3FD-7FEB-20D8C0D0BECA}"/>
              </a:ext>
            </a:extLst>
          </p:cNvPr>
          <p:cNvSpPr txBox="1"/>
          <p:nvPr/>
        </p:nvSpPr>
        <p:spPr>
          <a:xfrm>
            <a:off x="361063" y="1133294"/>
            <a:ext cx="78683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 Matrice di coerenza INTERNA del progetto formativo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423018"/>
              </p:ext>
            </p:extLst>
          </p:nvPr>
        </p:nvGraphicFramePr>
        <p:xfrm>
          <a:off x="428018" y="1699305"/>
          <a:ext cx="8080441" cy="4560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4667">
                  <a:extLst>
                    <a:ext uri="{9D8B030D-6E8A-4147-A177-3AD203B41FA5}">
                      <a16:colId xmlns:a16="http://schemas.microsoft.com/office/drawing/2014/main" val="289645399"/>
                    </a:ext>
                  </a:extLst>
                </a:gridCol>
                <a:gridCol w="897659">
                  <a:extLst>
                    <a:ext uri="{9D8B030D-6E8A-4147-A177-3AD203B41FA5}">
                      <a16:colId xmlns:a16="http://schemas.microsoft.com/office/drawing/2014/main" val="1355558777"/>
                    </a:ext>
                  </a:extLst>
                </a:gridCol>
                <a:gridCol w="1067623">
                  <a:extLst>
                    <a:ext uri="{9D8B030D-6E8A-4147-A177-3AD203B41FA5}">
                      <a16:colId xmlns:a16="http://schemas.microsoft.com/office/drawing/2014/main" val="3420625545"/>
                    </a:ext>
                  </a:extLst>
                </a:gridCol>
                <a:gridCol w="1067623">
                  <a:extLst>
                    <a:ext uri="{9D8B030D-6E8A-4147-A177-3AD203B41FA5}">
                      <a16:colId xmlns:a16="http://schemas.microsoft.com/office/drawing/2014/main" val="4007440481"/>
                    </a:ext>
                  </a:extLst>
                </a:gridCol>
                <a:gridCol w="1067623">
                  <a:extLst>
                    <a:ext uri="{9D8B030D-6E8A-4147-A177-3AD203B41FA5}">
                      <a16:colId xmlns:a16="http://schemas.microsoft.com/office/drawing/2014/main" val="2234127050"/>
                    </a:ext>
                  </a:extLst>
                </a:gridCol>
                <a:gridCol w="1067623">
                  <a:extLst>
                    <a:ext uri="{9D8B030D-6E8A-4147-A177-3AD203B41FA5}">
                      <a16:colId xmlns:a16="http://schemas.microsoft.com/office/drawing/2014/main" val="500571369"/>
                    </a:ext>
                  </a:extLst>
                </a:gridCol>
                <a:gridCol w="1067623">
                  <a:extLst>
                    <a:ext uri="{9D8B030D-6E8A-4147-A177-3AD203B41FA5}">
                      <a16:colId xmlns:a16="http://schemas.microsoft.com/office/drawing/2014/main" val="3038179304"/>
                    </a:ext>
                  </a:extLst>
                </a:gridCol>
              </a:tblGrid>
              <a:tr h="36944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Descrittori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Aree </a:t>
                      </a:r>
                      <a:r>
                        <a:rPr lang="it-IT" sz="1400" b="1" i="0" u="none" strike="noStrike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d’Apprendimento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4730539"/>
                  </a:ext>
                </a:extLst>
              </a:tr>
              <a:tr h="369445">
                <a:tc v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area_1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area_2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area_3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area_K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218887"/>
                  </a:ext>
                </a:extLst>
              </a:tr>
              <a:tr h="254779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Conoscenza e Comprensione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cc1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29645"/>
                  </a:ext>
                </a:extLst>
              </a:tr>
              <a:tr h="25477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cc2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020791"/>
                  </a:ext>
                </a:extLst>
              </a:tr>
              <a:tr h="25477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094911"/>
                  </a:ext>
                </a:extLst>
              </a:tr>
              <a:tr h="25477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Capacità di Applicare Conoscenza e Comprensione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ca1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739192"/>
                  </a:ext>
                </a:extLst>
              </a:tr>
              <a:tr h="25477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ca2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230749"/>
                  </a:ext>
                </a:extLst>
              </a:tr>
              <a:tr h="25477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156835"/>
                  </a:ext>
                </a:extLst>
              </a:tr>
              <a:tr h="25477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Autonomia di Giudizio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ag1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536615"/>
                  </a:ext>
                </a:extLst>
              </a:tr>
              <a:tr h="25477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ag2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867193"/>
                  </a:ext>
                </a:extLst>
              </a:tr>
              <a:tr h="25477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978808"/>
                  </a:ext>
                </a:extLst>
              </a:tr>
              <a:tr h="25477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Capacità di Comunicazione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ac1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153682"/>
                  </a:ext>
                </a:extLst>
              </a:tr>
              <a:tr h="25477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ac2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79659"/>
                  </a:ext>
                </a:extLst>
              </a:tr>
              <a:tr h="25477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341460"/>
                  </a:ext>
                </a:extLst>
              </a:tr>
              <a:tr h="25477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Capacità di Apprendimento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ap1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43333171"/>
                  </a:ext>
                </a:extLst>
              </a:tr>
              <a:tr h="25477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ap2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46738724"/>
                  </a:ext>
                </a:extLst>
              </a:tr>
              <a:tr h="25477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93166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7007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FCF6CAF-F120-A3FD-7FEB-20D8C0D0BECA}"/>
              </a:ext>
            </a:extLst>
          </p:cNvPr>
          <p:cNvSpPr txBox="1"/>
          <p:nvPr/>
        </p:nvSpPr>
        <p:spPr>
          <a:xfrm>
            <a:off x="361063" y="1133294"/>
            <a:ext cx="78683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3: Matrice di mappatura delle attività formative</a:t>
            </a:r>
          </a:p>
        </p:txBody>
      </p:sp>
      <p:sp>
        <p:nvSpPr>
          <p:cNvPr id="3" name="Rettangolo 2"/>
          <p:cNvSpPr/>
          <p:nvPr/>
        </p:nvSpPr>
        <p:spPr>
          <a:xfrm>
            <a:off x="361062" y="1691178"/>
            <a:ext cx="82187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Serve per raccordare i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Descrittori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 e le 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Aree di Apprendimento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 individuate nel Documento di Programmazione e nell’Ordinamento del CdS con le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Attività Formative (e relativi SSD)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L’elenco delle Attività formative deve OVVIAMENTE contemplare tutte le attività previste come fondamentali, caratterizzanti e affini, oltre a quelle ad eventuale scelta vincolata.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NB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: è l’ultima (in ordine cronologico) da costruire ed </a:t>
            </a:r>
            <a:r>
              <a:rPr lang="it-IT" sz="2000" b="1" dirty="0">
                <a:solidFill>
                  <a:schemeClr val="accent2"/>
                </a:solidFill>
              </a:rPr>
              <a:t>è quella che deve essere modificata in ogni occasione </a:t>
            </a:r>
            <a:r>
              <a:rPr lang="it-IT" sz="2000" b="1">
                <a:solidFill>
                  <a:schemeClr val="accent2"/>
                </a:solidFill>
              </a:rPr>
              <a:t>di </a:t>
            </a:r>
            <a:r>
              <a:rPr lang="it-IT" sz="2000" b="1" smtClean="0">
                <a:solidFill>
                  <a:schemeClr val="accent2"/>
                </a:solidFill>
              </a:rPr>
              <a:t>variazione </a:t>
            </a:r>
            <a:r>
              <a:rPr lang="it-IT" sz="2000" b="1" dirty="0">
                <a:solidFill>
                  <a:schemeClr val="accent2"/>
                </a:solidFill>
              </a:rPr>
              <a:t>regolamentare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it-IT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Il raccordo tra Descrittori (eventualmente declinati nelle varie Aree di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Apprendimento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) e Attività Formative viene esplicitato marcando con una «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X»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le celle corrispondenti.</a:t>
            </a:r>
            <a:endParaRPr lang="it-IT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326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966072"/>
              </p:ext>
            </p:extLst>
          </p:nvPr>
        </p:nvGraphicFramePr>
        <p:xfrm>
          <a:off x="298316" y="1666876"/>
          <a:ext cx="8514944" cy="47793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7972">
                  <a:extLst>
                    <a:ext uri="{9D8B030D-6E8A-4147-A177-3AD203B41FA5}">
                      <a16:colId xmlns:a16="http://schemas.microsoft.com/office/drawing/2014/main" val="2568300209"/>
                    </a:ext>
                  </a:extLst>
                </a:gridCol>
                <a:gridCol w="922452">
                  <a:extLst>
                    <a:ext uri="{9D8B030D-6E8A-4147-A177-3AD203B41FA5}">
                      <a16:colId xmlns:a16="http://schemas.microsoft.com/office/drawing/2014/main" val="1355558777"/>
                    </a:ext>
                  </a:extLst>
                </a:gridCol>
                <a:gridCol w="577877">
                  <a:extLst>
                    <a:ext uri="{9D8B030D-6E8A-4147-A177-3AD203B41FA5}">
                      <a16:colId xmlns:a16="http://schemas.microsoft.com/office/drawing/2014/main" val="3420625545"/>
                    </a:ext>
                  </a:extLst>
                </a:gridCol>
                <a:gridCol w="577876">
                  <a:extLst>
                    <a:ext uri="{9D8B030D-6E8A-4147-A177-3AD203B41FA5}">
                      <a16:colId xmlns:a16="http://schemas.microsoft.com/office/drawing/2014/main" val="2729154605"/>
                    </a:ext>
                  </a:extLst>
                </a:gridCol>
                <a:gridCol w="577877">
                  <a:extLst>
                    <a:ext uri="{9D8B030D-6E8A-4147-A177-3AD203B41FA5}">
                      <a16:colId xmlns:a16="http://schemas.microsoft.com/office/drawing/2014/main" val="3948793006"/>
                    </a:ext>
                  </a:extLst>
                </a:gridCol>
                <a:gridCol w="577877">
                  <a:extLst>
                    <a:ext uri="{9D8B030D-6E8A-4147-A177-3AD203B41FA5}">
                      <a16:colId xmlns:a16="http://schemas.microsoft.com/office/drawing/2014/main" val="4007440481"/>
                    </a:ext>
                  </a:extLst>
                </a:gridCol>
                <a:gridCol w="577876">
                  <a:extLst>
                    <a:ext uri="{9D8B030D-6E8A-4147-A177-3AD203B41FA5}">
                      <a16:colId xmlns:a16="http://schemas.microsoft.com/office/drawing/2014/main" val="3425994837"/>
                    </a:ext>
                  </a:extLst>
                </a:gridCol>
                <a:gridCol w="577877">
                  <a:extLst>
                    <a:ext uri="{9D8B030D-6E8A-4147-A177-3AD203B41FA5}">
                      <a16:colId xmlns:a16="http://schemas.microsoft.com/office/drawing/2014/main" val="1264047232"/>
                    </a:ext>
                  </a:extLst>
                </a:gridCol>
                <a:gridCol w="577877">
                  <a:extLst>
                    <a:ext uri="{9D8B030D-6E8A-4147-A177-3AD203B41FA5}">
                      <a16:colId xmlns:a16="http://schemas.microsoft.com/office/drawing/2014/main" val="500571369"/>
                    </a:ext>
                  </a:extLst>
                </a:gridCol>
                <a:gridCol w="577876">
                  <a:extLst>
                    <a:ext uri="{9D8B030D-6E8A-4147-A177-3AD203B41FA5}">
                      <a16:colId xmlns:a16="http://schemas.microsoft.com/office/drawing/2014/main" val="3973736567"/>
                    </a:ext>
                  </a:extLst>
                </a:gridCol>
                <a:gridCol w="577877">
                  <a:extLst>
                    <a:ext uri="{9D8B030D-6E8A-4147-A177-3AD203B41FA5}">
                      <a16:colId xmlns:a16="http://schemas.microsoft.com/office/drawing/2014/main" val="698039209"/>
                    </a:ext>
                  </a:extLst>
                </a:gridCol>
                <a:gridCol w="577877">
                  <a:extLst>
                    <a:ext uri="{9D8B030D-6E8A-4147-A177-3AD203B41FA5}">
                      <a16:colId xmlns:a16="http://schemas.microsoft.com/office/drawing/2014/main" val="3038179304"/>
                    </a:ext>
                  </a:extLst>
                </a:gridCol>
                <a:gridCol w="577876">
                  <a:extLst>
                    <a:ext uri="{9D8B030D-6E8A-4147-A177-3AD203B41FA5}">
                      <a16:colId xmlns:a16="http://schemas.microsoft.com/office/drawing/2014/main" val="2278674704"/>
                    </a:ext>
                  </a:extLst>
                </a:gridCol>
                <a:gridCol w="577877">
                  <a:extLst>
                    <a:ext uri="{9D8B030D-6E8A-4147-A177-3AD203B41FA5}">
                      <a16:colId xmlns:a16="http://schemas.microsoft.com/office/drawing/2014/main" val="325260463"/>
                    </a:ext>
                  </a:extLst>
                </a:gridCol>
              </a:tblGrid>
              <a:tr h="399437">
                <a:tc gridSpan="2">
                  <a:txBody>
                    <a:bodyPr/>
                    <a:lstStyle/>
                    <a:p>
                      <a:pPr marL="628650" indent="0" algn="l" fontAlgn="b">
                        <a:tabLst>
                          <a:tab pos="719138" algn="l"/>
                        </a:tabLst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Descrittore</a:t>
                      </a:r>
                    </a:p>
                  </a:txBody>
                  <a:tcPr marL="5443" marR="5443" marT="544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Conoscenza e Comprensione</a:t>
                      </a:r>
                      <a:endParaRPr lang="it-IT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106191"/>
                  </a:ext>
                </a:extLst>
              </a:tr>
              <a:tr h="399437">
                <a:tc rowSpan="3"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</a:t>
                      </a:r>
                    </a:p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attività </a:t>
                      </a:r>
                      <a:b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</a:br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formative</a:t>
                      </a:r>
                    </a:p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Aree </a:t>
                      </a:r>
                      <a:r>
                        <a:rPr lang="it-IT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di Apprendimento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730539"/>
                  </a:ext>
                </a:extLst>
              </a:tr>
              <a:tr h="39943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area_1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area_2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area_K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218887"/>
                  </a:ext>
                </a:extLst>
              </a:tr>
              <a:tr h="275462">
                <a:tc vMerge="1"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cc1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cc2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cc1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cc2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cc1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cc2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153217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SSD1</a:t>
                      </a:r>
                    </a:p>
                  </a:txBody>
                  <a:tcPr marL="5443" marR="5443" marT="5443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att_form1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29645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SSD1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att_form2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020791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094911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SSD2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att_form3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739192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SSD2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att_form4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230749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156835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SSD3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att_form5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536615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SSD3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att_form6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867193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978808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SSD4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att_form7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153682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SSD4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att_form8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79659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166837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2FCF6CAF-F120-A3FD-7FEB-20D8C0D0BECA}"/>
              </a:ext>
            </a:extLst>
          </p:cNvPr>
          <p:cNvSpPr txBox="1"/>
          <p:nvPr/>
        </p:nvSpPr>
        <p:spPr>
          <a:xfrm>
            <a:off x="250816" y="919286"/>
            <a:ext cx="7868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9138" indent="-719138"/>
            <a:r>
              <a:rPr lang="it-IT" sz="2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3.1: Matrice di mappatura delle attività formative </a:t>
            </a:r>
            <a:br>
              <a:rPr lang="it-IT" sz="2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vs </a:t>
            </a:r>
            <a:r>
              <a:rPr lang="it-IT" sz="2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descrittore</a:t>
            </a:r>
            <a:r>
              <a:rPr lang="it-IT" sz="20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Conoscenza e Comprensione</a:t>
            </a:r>
          </a:p>
        </p:txBody>
      </p:sp>
    </p:spTree>
    <p:extLst>
      <p:ext uri="{BB962C8B-B14F-4D97-AF65-F5344CB8AC3E}">
        <p14:creationId xmlns:p14="http://schemas.microsoft.com/office/powerpoint/2010/main" val="3126032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213521"/>
              </p:ext>
            </p:extLst>
          </p:nvPr>
        </p:nvGraphicFramePr>
        <p:xfrm>
          <a:off x="298316" y="1666876"/>
          <a:ext cx="8514944" cy="47793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7972">
                  <a:extLst>
                    <a:ext uri="{9D8B030D-6E8A-4147-A177-3AD203B41FA5}">
                      <a16:colId xmlns:a16="http://schemas.microsoft.com/office/drawing/2014/main" val="2568300209"/>
                    </a:ext>
                  </a:extLst>
                </a:gridCol>
                <a:gridCol w="922452">
                  <a:extLst>
                    <a:ext uri="{9D8B030D-6E8A-4147-A177-3AD203B41FA5}">
                      <a16:colId xmlns:a16="http://schemas.microsoft.com/office/drawing/2014/main" val="1355558777"/>
                    </a:ext>
                  </a:extLst>
                </a:gridCol>
                <a:gridCol w="577877">
                  <a:extLst>
                    <a:ext uri="{9D8B030D-6E8A-4147-A177-3AD203B41FA5}">
                      <a16:colId xmlns:a16="http://schemas.microsoft.com/office/drawing/2014/main" val="3420625545"/>
                    </a:ext>
                  </a:extLst>
                </a:gridCol>
                <a:gridCol w="577876">
                  <a:extLst>
                    <a:ext uri="{9D8B030D-6E8A-4147-A177-3AD203B41FA5}">
                      <a16:colId xmlns:a16="http://schemas.microsoft.com/office/drawing/2014/main" val="2729154605"/>
                    </a:ext>
                  </a:extLst>
                </a:gridCol>
                <a:gridCol w="577877">
                  <a:extLst>
                    <a:ext uri="{9D8B030D-6E8A-4147-A177-3AD203B41FA5}">
                      <a16:colId xmlns:a16="http://schemas.microsoft.com/office/drawing/2014/main" val="3948793006"/>
                    </a:ext>
                  </a:extLst>
                </a:gridCol>
                <a:gridCol w="577877">
                  <a:extLst>
                    <a:ext uri="{9D8B030D-6E8A-4147-A177-3AD203B41FA5}">
                      <a16:colId xmlns:a16="http://schemas.microsoft.com/office/drawing/2014/main" val="4007440481"/>
                    </a:ext>
                  </a:extLst>
                </a:gridCol>
                <a:gridCol w="577876">
                  <a:extLst>
                    <a:ext uri="{9D8B030D-6E8A-4147-A177-3AD203B41FA5}">
                      <a16:colId xmlns:a16="http://schemas.microsoft.com/office/drawing/2014/main" val="3425994837"/>
                    </a:ext>
                  </a:extLst>
                </a:gridCol>
                <a:gridCol w="577877">
                  <a:extLst>
                    <a:ext uri="{9D8B030D-6E8A-4147-A177-3AD203B41FA5}">
                      <a16:colId xmlns:a16="http://schemas.microsoft.com/office/drawing/2014/main" val="1264047232"/>
                    </a:ext>
                  </a:extLst>
                </a:gridCol>
                <a:gridCol w="577877">
                  <a:extLst>
                    <a:ext uri="{9D8B030D-6E8A-4147-A177-3AD203B41FA5}">
                      <a16:colId xmlns:a16="http://schemas.microsoft.com/office/drawing/2014/main" val="500571369"/>
                    </a:ext>
                  </a:extLst>
                </a:gridCol>
                <a:gridCol w="577876">
                  <a:extLst>
                    <a:ext uri="{9D8B030D-6E8A-4147-A177-3AD203B41FA5}">
                      <a16:colId xmlns:a16="http://schemas.microsoft.com/office/drawing/2014/main" val="3973736567"/>
                    </a:ext>
                  </a:extLst>
                </a:gridCol>
                <a:gridCol w="577877">
                  <a:extLst>
                    <a:ext uri="{9D8B030D-6E8A-4147-A177-3AD203B41FA5}">
                      <a16:colId xmlns:a16="http://schemas.microsoft.com/office/drawing/2014/main" val="698039209"/>
                    </a:ext>
                  </a:extLst>
                </a:gridCol>
                <a:gridCol w="577877">
                  <a:extLst>
                    <a:ext uri="{9D8B030D-6E8A-4147-A177-3AD203B41FA5}">
                      <a16:colId xmlns:a16="http://schemas.microsoft.com/office/drawing/2014/main" val="3038179304"/>
                    </a:ext>
                  </a:extLst>
                </a:gridCol>
                <a:gridCol w="577876">
                  <a:extLst>
                    <a:ext uri="{9D8B030D-6E8A-4147-A177-3AD203B41FA5}">
                      <a16:colId xmlns:a16="http://schemas.microsoft.com/office/drawing/2014/main" val="2278674704"/>
                    </a:ext>
                  </a:extLst>
                </a:gridCol>
                <a:gridCol w="577877">
                  <a:extLst>
                    <a:ext uri="{9D8B030D-6E8A-4147-A177-3AD203B41FA5}">
                      <a16:colId xmlns:a16="http://schemas.microsoft.com/office/drawing/2014/main" val="325260463"/>
                    </a:ext>
                  </a:extLst>
                </a:gridCol>
              </a:tblGrid>
              <a:tr h="399437">
                <a:tc gridSpan="2">
                  <a:txBody>
                    <a:bodyPr/>
                    <a:lstStyle/>
                    <a:p>
                      <a:pPr marL="628650" indent="0" algn="l" fontAlgn="b">
                        <a:tabLst>
                          <a:tab pos="719138" algn="l"/>
                        </a:tabLst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Descrittore</a:t>
                      </a:r>
                    </a:p>
                  </a:txBody>
                  <a:tcPr marL="5443" marR="5443" marT="544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Capacità di Applicare Conoscenza e Comprensione</a:t>
                      </a:r>
                      <a:endParaRPr lang="it-IT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106191"/>
                  </a:ext>
                </a:extLst>
              </a:tr>
              <a:tr h="399437">
                <a:tc rowSpan="3"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</a:t>
                      </a:r>
                    </a:p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attività </a:t>
                      </a:r>
                      <a:b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</a:br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formative</a:t>
                      </a:r>
                    </a:p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Aree di Apprendimento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730539"/>
                  </a:ext>
                </a:extLst>
              </a:tr>
              <a:tr h="39943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area_1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area_2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area_K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218887"/>
                  </a:ext>
                </a:extLst>
              </a:tr>
              <a:tr h="275462">
                <a:tc vMerge="1"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ca1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ca2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ca1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ca2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ca1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ca2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153217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SSD1</a:t>
                      </a:r>
                    </a:p>
                  </a:txBody>
                  <a:tcPr marL="5443" marR="5443" marT="5443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att_form1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29645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SSD1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att_form2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020791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094911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SSD2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att_form3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739192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SSD2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att_form4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230749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156835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SSD3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att_form5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536615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SSD3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att_form6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867193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978808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SSD4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att_form7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153682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SSD4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att_form8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79659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166837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2FCF6CAF-F120-A3FD-7FEB-20D8C0D0BECA}"/>
              </a:ext>
            </a:extLst>
          </p:cNvPr>
          <p:cNvSpPr txBox="1"/>
          <p:nvPr/>
        </p:nvSpPr>
        <p:spPr>
          <a:xfrm>
            <a:off x="250816" y="919286"/>
            <a:ext cx="7868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9138" indent="-719138"/>
            <a:r>
              <a:rPr lang="it-IT" sz="2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3.2: Matrice di mappatura delle attività formative </a:t>
            </a:r>
            <a:br>
              <a:rPr lang="it-IT" sz="2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vs </a:t>
            </a:r>
            <a:r>
              <a:rPr lang="it-IT" sz="2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descrittore</a:t>
            </a:r>
            <a:r>
              <a:rPr lang="it-IT" sz="20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Capacità di Applicare Conoscenza e Comprensione</a:t>
            </a:r>
          </a:p>
        </p:txBody>
      </p:sp>
    </p:spTree>
    <p:extLst>
      <p:ext uri="{BB962C8B-B14F-4D97-AF65-F5344CB8AC3E}">
        <p14:creationId xmlns:p14="http://schemas.microsoft.com/office/powerpoint/2010/main" val="1641598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292759"/>
              </p:ext>
            </p:extLst>
          </p:nvPr>
        </p:nvGraphicFramePr>
        <p:xfrm>
          <a:off x="298316" y="1686331"/>
          <a:ext cx="8022077" cy="4379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5786">
                  <a:extLst>
                    <a:ext uri="{9D8B030D-6E8A-4147-A177-3AD203B41FA5}">
                      <a16:colId xmlns:a16="http://schemas.microsoft.com/office/drawing/2014/main" val="2568300209"/>
                    </a:ext>
                  </a:extLst>
                </a:gridCol>
                <a:gridCol w="1601821">
                  <a:extLst>
                    <a:ext uri="{9D8B030D-6E8A-4147-A177-3AD203B41FA5}">
                      <a16:colId xmlns:a16="http://schemas.microsoft.com/office/drawing/2014/main" val="1355558777"/>
                    </a:ext>
                  </a:extLst>
                </a:gridCol>
                <a:gridCol w="1134894">
                  <a:extLst>
                    <a:ext uri="{9D8B030D-6E8A-4147-A177-3AD203B41FA5}">
                      <a16:colId xmlns:a16="http://schemas.microsoft.com/office/drawing/2014/main" val="3420625545"/>
                    </a:ext>
                  </a:extLst>
                </a:gridCol>
                <a:gridCol w="1134894">
                  <a:extLst>
                    <a:ext uri="{9D8B030D-6E8A-4147-A177-3AD203B41FA5}">
                      <a16:colId xmlns:a16="http://schemas.microsoft.com/office/drawing/2014/main" val="2729154605"/>
                    </a:ext>
                  </a:extLst>
                </a:gridCol>
                <a:gridCol w="1134894">
                  <a:extLst>
                    <a:ext uri="{9D8B030D-6E8A-4147-A177-3AD203B41FA5}">
                      <a16:colId xmlns:a16="http://schemas.microsoft.com/office/drawing/2014/main" val="3948793006"/>
                    </a:ext>
                  </a:extLst>
                </a:gridCol>
                <a:gridCol w="1134894">
                  <a:extLst>
                    <a:ext uri="{9D8B030D-6E8A-4147-A177-3AD203B41FA5}">
                      <a16:colId xmlns:a16="http://schemas.microsoft.com/office/drawing/2014/main" val="4007440481"/>
                    </a:ext>
                  </a:extLst>
                </a:gridCol>
                <a:gridCol w="1134894">
                  <a:extLst>
                    <a:ext uri="{9D8B030D-6E8A-4147-A177-3AD203B41FA5}">
                      <a16:colId xmlns:a16="http://schemas.microsoft.com/office/drawing/2014/main" val="3425994837"/>
                    </a:ext>
                  </a:extLst>
                </a:gridCol>
              </a:tblGrid>
              <a:tr h="399437">
                <a:tc gridSpan="2">
                  <a:txBody>
                    <a:bodyPr/>
                    <a:lstStyle/>
                    <a:p>
                      <a:pPr marL="628650" indent="0" algn="l" fontAlgn="b">
                        <a:tabLst>
                          <a:tab pos="719138" algn="l"/>
                        </a:tabLst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Descrittore</a:t>
                      </a:r>
                    </a:p>
                  </a:txBody>
                  <a:tcPr marL="5443" marR="5443" marT="544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Autonomia di Giudizio</a:t>
                      </a:r>
                      <a:endParaRPr lang="it-IT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106191"/>
                  </a:ext>
                </a:extLst>
              </a:tr>
              <a:tr h="399437">
                <a:tc rowSpan="2"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</a:t>
                      </a: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attività </a:t>
                      </a:r>
                      <a:b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</a:br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formative</a:t>
                      </a:r>
                    </a:p>
                  </a:txBody>
                  <a:tcPr marL="5443" marR="5443" marT="544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soft </a:t>
                      </a:r>
                      <a:r>
                        <a:rPr lang="it-IT" sz="1400" b="1" i="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skills</a:t>
                      </a:r>
                      <a:r>
                        <a:rPr lang="it-IT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: descrittori trasversali a tutte le Aree d’Apprendimento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730539"/>
                  </a:ext>
                </a:extLst>
              </a:tr>
              <a:tr h="275462">
                <a:tc vMerge="1"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ag1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ag2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ag3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ag4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153217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SSD1</a:t>
                      </a:r>
                    </a:p>
                  </a:txBody>
                  <a:tcPr marL="5443" marR="5443" marT="5443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att_form1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29645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SSD1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att_form2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020791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094911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SSD2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att_form3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739192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SSD2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att_form4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230749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156835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SSD3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att_form5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536615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SSD3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att_form6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867193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978808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SSD4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att_form7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153682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SSD4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att_form8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79659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166837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2FCF6CAF-F120-A3FD-7FEB-20D8C0D0BECA}"/>
              </a:ext>
            </a:extLst>
          </p:cNvPr>
          <p:cNvSpPr txBox="1"/>
          <p:nvPr/>
        </p:nvSpPr>
        <p:spPr>
          <a:xfrm>
            <a:off x="250816" y="919286"/>
            <a:ext cx="7868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9138" indent="-719138"/>
            <a:r>
              <a:rPr lang="it-IT" sz="2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3.3: Matrice di mappatura delle attività formative </a:t>
            </a:r>
            <a:br>
              <a:rPr lang="it-IT" sz="2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vs </a:t>
            </a:r>
            <a:r>
              <a:rPr lang="it-IT" sz="2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descrittore</a:t>
            </a:r>
            <a:r>
              <a:rPr lang="it-IT" sz="20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Autonomia di Giudizio</a:t>
            </a:r>
          </a:p>
        </p:txBody>
      </p:sp>
    </p:spTree>
    <p:extLst>
      <p:ext uri="{BB962C8B-B14F-4D97-AF65-F5344CB8AC3E}">
        <p14:creationId xmlns:p14="http://schemas.microsoft.com/office/powerpoint/2010/main" val="2541107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424646"/>
              </p:ext>
            </p:extLst>
          </p:nvPr>
        </p:nvGraphicFramePr>
        <p:xfrm>
          <a:off x="298316" y="1699301"/>
          <a:ext cx="8022077" cy="4379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5786">
                  <a:extLst>
                    <a:ext uri="{9D8B030D-6E8A-4147-A177-3AD203B41FA5}">
                      <a16:colId xmlns:a16="http://schemas.microsoft.com/office/drawing/2014/main" val="2568300209"/>
                    </a:ext>
                  </a:extLst>
                </a:gridCol>
                <a:gridCol w="1601821">
                  <a:extLst>
                    <a:ext uri="{9D8B030D-6E8A-4147-A177-3AD203B41FA5}">
                      <a16:colId xmlns:a16="http://schemas.microsoft.com/office/drawing/2014/main" val="1355558777"/>
                    </a:ext>
                  </a:extLst>
                </a:gridCol>
                <a:gridCol w="1134894">
                  <a:extLst>
                    <a:ext uri="{9D8B030D-6E8A-4147-A177-3AD203B41FA5}">
                      <a16:colId xmlns:a16="http://schemas.microsoft.com/office/drawing/2014/main" val="3420625545"/>
                    </a:ext>
                  </a:extLst>
                </a:gridCol>
                <a:gridCol w="1134894">
                  <a:extLst>
                    <a:ext uri="{9D8B030D-6E8A-4147-A177-3AD203B41FA5}">
                      <a16:colId xmlns:a16="http://schemas.microsoft.com/office/drawing/2014/main" val="2729154605"/>
                    </a:ext>
                  </a:extLst>
                </a:gridCol>
                <a:gridCol w="1134894">
                  <a:extLst>
                    <a:ext uri="{9D8B030D-6E8A-4147-A177-3AD203B41FA5}">
                      <a16:colId xmlns:a16="http://schemas.microsoft.com/office/drawing/2014/main" val="3948793006"/>
                    </a:ext>
                  </a:extLst>
                </a:gridCol>
                <a:gridCol w="1134894">
                  <a:extLst>
                    <a:ext uri="{9D8B030D-6E8A-4147-A177-3AD203B41FA5}">
                      <a16:colId xmlns:a16="http://schemas.microsoft.com/office/drawing/2014/main" val="4007440481"/>
                    </a:ext>
                  </a:extLst>
                </a:gridCol>
                <a:gridCol w="1134894">
                  <a:extLst>
                    <a:ext uri="{9D8B030D-6E8A-4147-A177-3AD203B41FA5}">
                      <a16:colId xmlns:a16="http://schemas.microsoft.com/office/drawing/2014/main" val="3425994837"/>
                    </a:ext>
                  </a:extLst>
                </a:gridCol>
              </a:tblGrid>
              <a:tr h="399437">
                <a:tc gridSpan="2">
                  <a:txBody>
                    <a:bodyPr/>
                    <a:lstStyle/>
                    <a:p>
                      <a:pPr marL="628650" indent="0" algn="l" fontAlgn="b">
                        <a:tabLst>
                          <a:tab pos="719138" algn="l"/>
                        </a:tabLst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Descrittore</a:t>
                      </a:r>
                    </a:p>
                  </a:txBody>
                  <a:tcPr marL="5443" marR="5443" marT="544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Capacità di Comunicazione</a:t>
                      </a:r>
                      <a:endParaRPr lang="it-IT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106191"/>
                  </a:ext>
                </a:extLst>
              </a:tr>
              <a:tr h="399437">
                <a:tc rowSpan="2"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</a:t>
                      </a: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attività </a:t>
                      </a:r>
                      <a:b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</a:br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formative</a:t>
                      </a:r>
                    </a:p>
                  </a:txBody>
                  <a:tcPr marL="5443" marR="5443" marT="544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soft </a:t>
                      </a:r>
                      <a:r>
                        <a:rPr lang="it-IT" sz="1400" b="1" i="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skills</a:t>
                      </a:r>
                      <a:r>
                        <a:rPr lang="it-IT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: descrittori trasversali a tutte le Aree d’Apprendimento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730539"/>
                  </a:ext>
                </a:extLst>
              </a:tr>
              <a:tr h="275462">
                <a:tc vMerge="1"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ac1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ac2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ac3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ac4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153217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SSD1</a:t>
                      </a:r>
                    </a:p>
                  </a:txBody>
                  <a:tcPr marL="5443" marR="5443" marT="5443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att_form1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29645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SSD1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att_form2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020791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094911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SSD2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att_form3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739192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SSD2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att_form4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230749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156835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SSD3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att_form5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536615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SSD3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att_form6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867193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978808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SSD4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att_form7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153682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SSD4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att_form8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79659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166837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2FCF6CAF-F120-A3FD-7FEB-20D8C0D0BECA}"/>
              </a:ext>
            </a:extLst>
          </p:cNvPr>
          <p:cNvSpPr txBox="1"/>
          <p:nvPr/>
        </p:nvSpPr>
        <p:spPr>
          <a:xfrm>
            <a:off x="250816" y="919286"/>
            <a:ext cx="7868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9138" indent="-719138"/>
            <a:r>
              <a:rPr lang="it-IT" sz="2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3.4: Matrice di mappatura delle attività formative </a:t>
            </a:r>
            <a:br>
              <a:rPr lang="it-IT" sz="2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vs </a:t>
            </a:r>
            <a:r>
              <a:rPr lang="it-IT" sz="2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descrittore</a:t>
            </a:r>
            <a:r>
              <a:rPr lang="it-IT" sz="20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Capacità di Comunicazione</a:t>
            </a:r>
          </a:p>
        </p:txBody>
      </p:sp>
    </p:spTree>
    <p:extLst>
      <p:ext uri="{BB962C8B-B14F-4D97-AF65-F5344CB8AC3E}">
        <p14:creationId xmlns:p14="http://schemas.microsoft.com/office/powerpoint/2010/main" val="1443307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566167"/>
              </p:ext>
            </p:extLst>
          </p:nvPr>
        </p:nvGraphicFramePr>
        <p:xfrm>
          <a:off x="298316" y="1699301"/>
          <a:ext cx="8022077" cy="4379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5786">
                  <a:extLst>
                    <a:ext uri="{9D8B030D-6E8A-4147-A177-3AD203B41FA5}">
                      <a16:colId xmlns:a16="http://schemas.microsoft.com/office/drawing/2014/main" val="2568300209"/>
                    </a:ext>
                  </a:extLst>
                </a:gridCol>
                <a:gridCol w="1601821">
                  <a:extLst>
                    <a:ext uri="{9D8B030D-6E8A-4147-A177-3AD203B41FA5}">
                      <a16:colId xmlns:a16="http://schemas.microsoft.com/office/drawing/2014/main" val="1355558777"/>
                    </a:ext>
                  </a:extLst>
                </a:gridCol>
                <a:gridCol w="1134894">
                  <a:extLst>
                    <a:ext uri="{9D8B030D-6E8A-4147-A177-3AD203B41FA5}">
                      <a16:colId xmlns:a16="http://schemas.microsoft.com/office/drawing/2014/main" val="3420625545"/>
                    </a:ext>
                  </a:extLst>
                </a:gridCol>
                <a:gridCol w="1134894">
                  <a:extLst>
                    <a:ext uri="{9D8B030D-6E8A-4147-A177-3AD203B41FA5}">
                      <a16:colId xmlns:a16="http://schemas.microsoft.com/office/drawing/2014/main" val="2729154605"/>
                    </a:ext>
                  </a:extLst>
                </a:gridCol>
                <a:gridCol w="1134894">
                  <a:extLst>
                    <a:ext uri="{9D8B030D-6E8A-4147-A177-3AD203B41FA5}">
                      <a16:colId xmlns:a16="http://schemas.microsoft.com/office/drawing/2014/main" val="3948793006"/>
                    </a:ext>
                  </a:extLst>
                </a:gridCol>
                <a:gridCol w="1134894">
                  <a:extLst>
                    <a:ext uri="{9D8B030D-6E8A-4147-A177-3AD203B41FA5}">
                      <a16:colId xmlns:a16="http://schemas.microsoft.com/office/drawing/2014/main" val="4007440481"/>
                    </a:ext>
                  </a:extLst>
                </a:gridCol>
                <a:gridCol w="1134894">
                  <a:extLst>
                    <a:ext uri="{9D8B030D-6E8A-4147-A177-3AD203B41FA5}">
                      <a16:colId xmlns:a16="http://schemas.microsoft.com/office/drawing/2014/main" val="3425994837"/>
                    </a:ext>
                  </a:extLst>
                </a:gridCol>
              </a:tblGrid>
              <a:tr h="399437">
                <a:tc gridSpan="2">
                  <a:txBody>
                    <a:bodyPr/>
                    <a:lstStyle/>
                    <a:p>
                      <a:pPr marL="628650" indent="0" algn="l" fontAlgn="b">
                        <a:tabLst>
                          <a:tab pos="719138" algn="l"/>
                        </a:tabLst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Descrittore</a:t>
                      </a:r>
                    </a:p>
                  </a:txBody>
                  <a:tcPr marL="5443" marR="5443" marT="544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Capacità di Apprendimento</a:t>
                      </a:r>
                      <a:endParaRPr lang="it-IT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106191"/>
                  </a:ext>
                </a:extLst>
              </a:tr>
              <a:tr h="399437">
                <a:tc rowSpan="2"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</a:t>
                      </a: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attività </a:t>
                      </a:r>
                      <a:b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</a:br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formative</a:t>
                      </a:r>
                    </a:p>
                  </a:txBody>
                  <a:tcPr marL="5443" marR="5443" marT="544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soft </a:t>
                      </a:r>
                      <a:r>
                        <a:rPr lang="it-IT" sz="1400" b="1" i="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skills</a:t>
                      </a:r>
                      <a:r>
                        <a:rPr lang="it-IT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: descrittori trasversali a tutte le Aree d’Apprendimento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730539"/>
                  </a:ext>
                </a:extLst>
              </a:tr>
              <a:tr h="275462">
                <a:tc vMerge="1"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ap1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ap2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ap3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ap4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153217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SSD1</a:t>
                      </a:r>
                    </a:p>
                  </a:txBody>
                  <a:tcPr marL="5443" marR="5443" marT="5443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att_form1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29645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SSD1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att_form2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020791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094911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SSD2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att_form3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739192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SSD2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att_form4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230749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156835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SSD3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att_form5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536615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SSD3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att_form6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867193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978808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SSD4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att_form7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153682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SSD4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att_form8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79659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166837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2FCF6CAF-F120-A3FD-7FEB-20D8C0D0BECA}"/>
              </a:ext>
            </a:extLst>
          </p:cNvPr>
          <p:cNvSpPr txBox="1"/>
          <p:nvPr/>
        </p:nvSpPr>
        <p:spPr>
          <a:xfrm>
            <a:off x="250816" y="919286"/>
            <a:ext cx="7868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9138" indent="-719138"/>
            <a:r>
              <a:rPr lang="it-IT" sz="2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3.5: Matrice di mappatura delle attività formative </a:t>
            </a:r>
            <a:br>
              <a:rPr lang="it-IT" sz="2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vs </a:t>
            </a:r>
            <a:r>
              <a:rPr lang="it-IT" sz="2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descrittore</a:t>
            </a:r>
            <a:r>
              <a:rPr lang="it-IT" sz="20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Capacità di Apprendimento</a:t>
            </a:r>
          </a:p>
        </p:txBody>
      </p:sp>
    </p:spTree>
    <p:extLst>
      <p:ext uri="{BB962C8B-B14F-4D97-AF65-F5344CB8AC3E}">
        <p14:creationId xmlns:p14="http://schemas.microsoft.com/office/powerpoint/2010/main" val="2288473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BC80FAA-9435-E04B-A7B3-D175AA5155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8597" y="2137378"/>
            <a:ext cx="8261350" cy="477707"/>
          </a:xfrm>
        </p:spPr>
        <p:txBody>
          <a:bodyPr>
            <a:normAutofit lnSpcReduction="10000"/>
          </a:bodyPr>
          <a:lstStyle/>
          <a:p>
            <a:r>
              <a:rPr lang="it-IT" dirty="0"/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2332281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FCF6CAF-F120-A3FD-7FEB-20D8C0D0BECA}"/>
              </a:ext>
            </a:extLst>
          </p:cNvPr>
          <p:cNvSpPr txBox="1"/>
          <p:nvPr/>
        </p:nvSpPr>
        <p:spPr>
          <a:xfrm>
            <a:off x="594527" y="1204630"/>
            <a:ext cx="78683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Outline</a:t>
            </a:r>
            <a:endParaRPr lang="it-IT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3" indent="-342900">
              <a:buFont typeface="Wingdings" panose="05000000000000000000" pitchFamily="2" charset="2"/>
              <a:buChar char="q"/>
            </a:pPr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Introduzione</a:t>
            </a:r>
          </a:p>
          <a:p>
            <a:pPr marL="0" lvl="3"/>
            <a:endParaRPr lang="it-IT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3" indent="-342900">
              <a:buFont typeface="Wingdings" panose="05000000000000000000" pitchFamily="2" charset="2"/>
              <a:buChar char="q"/>
            </a:pPr>
            <a:r>
              <a:rPr lang="it-IT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matrice di </a:t>
            </a:r>
            <a:r>
              <a:rPr lang="it-IT" sz="2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coerenza esterna </a:t>
            </a:r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 progetto formativo</a:t>
            </a:r>
            <a:endParaRPr lang="it-IT" sz="2000" b="1" i="0" u="none" strike="noStrike" baseline="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0" lvl="3" indent="-342900">
              <a:buFont typeface="Wingdings" panose="05000000000000000000" pitchFamily="2" charset="2"/>
              <a:buChar char="q"/>
            </a:pPr>
            <a:endParaRPr lang="it-IT" sz="2000" b="1" i="0" u="none" strike="noStrike" baseline="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3" indent="-342900">
              <a:buFont typeface="Wingdings" panose="05000000000000000000" pitchFamily="2" charset="2"/>
              <a:buChar char="q"/>
            </a:pPr>
            <a:r>
              <a:rPr lang="it-IT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matrice di </a:t>
            </a:r>
            <a:r>
              <a:rPr lang="it-IT" sz="2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coerenza interna </a:t>
            </a:r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 progetto formativo</a:t>
            </a:r>
          </a:p>
          <a:p>
            <a:endParaRPr lang="it-IT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matrice di </a:t>
            </a:r>
            <a:r>
              <a:rPr lang="it-IT" sz="2000" b="1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mappatura </a:t>
            </a:r>
            <a:r>
              <a:rPr lang="it-IT" sz="2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delle attività </a:t>
            </a:r>
            <a:r>
              <a:rPr lang="it-IT" sz="2000" b="1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formative</a:t>
            </a:r>
            <a:endParaRPr lang="it-IT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473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61063" y="1617640"/>
            <a:ext cx="8205763" cy="413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La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Matrice di </a:t>
            </a:r>
            <a:r>
              <a:rPr lang="it-IT" sz="2000" b="1" dirty="0" err="1">
                <a:solidFill>
                  <a:schemeClr val="accent1">
                    <a:lumMod val="75000"/>
                  </a:schemeClr>
                </a:solidFill>
              </a:rPr>
              <a:t>Tuning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 rappresenta una sintesi operativa </a:t>
            </a:r>
          </a:p>
          <a:p>
            <a:pPr>
              <a:lnSpc>
                <a:spcPct val="120000"/>
              </a:lnSpc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dei principi fondamentali sviluppati nell'ambito di </a:t>
            </a:r>
          </a:p>
          <a:p>
            <a:pPr>
              <a:lnSpc>
                <a:spcPct val="120000"/>
              </a:lnSpc>
            </a:pPr>
            <a:r>
              <a:rPr lang="it-IT" sz="2000" b="1" i="1" dirty="0" err="1">
                <a:solidFill>
                  <a:schemeClr val="accent2"/>
                </a:solidFill>
              </a:rPr>
              <a:t>Tuning</a:t>
            </a:r>
            <a:r>
              <a:rPr lang="it-IT" sz="2000" b="1" i="1" dirty="0">
                <a:solidFill>
                  <a:schemeClr val="accent2"/>
                </a:solidFill>
              </a:rPr>
              <a:t> Educational </a:t>
            </a:r>
            <a:r>
              <a:rPr lang="it-IT" sz="2000" b="1" i="1" dirty="0" err="1">
                <a:solidFill>
                  <a:schemeClr val="accent2"/>
                </a:solidFill>
              </a:rPr>
              <a:t>Structures</a:t>
            </a:r>
            <a:r>
              <a:rPr lang="it-IT" sz="2000" b="1" i="1" dirty="0">
                <a:solidFill>
                  <a:schemeClr val="accent2"/>
                </a:solidFill>
              </a:rPr>
              <a:t> in Europe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</a:p>
          <a:p>
            <a:pPr>
              <a:lnSpc>
                <a:spcPct val="120000"/>
              </a:lnSpc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un progetto europeo </a:t>
            </a:r>
            <a:r>
              <a:rPr lang="it-IT" sz="2000" i="1" dirty="0">
                <a:solidFill>
                  <a:schemeClr val="accent1">
                    <a:lumMod val="75000"/>
                  </a:schemeClr>
                </a:solidFill>
              </a:rPr>
              <a:t>(noto come </a:t>
            </a:r>
            <a:r>
              <a:rPr lang="it-IT" sz="2000" b="1" i="1" dirty="0">
                <a:solidFill>
                  <a:schemeClr val="accent1">
                    <a:lumMod val="75000"/>
                  </a:schemeClr>
                </a:solidFill>
              </a:rPr>
              <a:t>progetto </a:t>
            </a:r>
            <a:r>
              <a:rPr lang="it-IT" sz="2000" b="1" i="1" dirty="0" err="1">
                <a:solidFill>
                  <a:schemeClr val="accent1">
                    <a:lumMod val="75000"/>
                  </a:schemeClr>
                </a:solidFill>
              </a:rPr>
              <a:t>Tuning</a:t>
            </a:r>
            <a:r>
              <a:rPr lang="it-IT" sz="2000" i="1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lanciato nel 2000 </a:t>
            </a:r>
          </a:p>
          <a:p>
            <a:pPr>
              <a:lnSpc>
                <a:spcPct val="120000"/>
              </a:lnSpc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con l'obiettivo di promuovere l'innovazione e migliorare la qualità della didattica nel contesto dell'istruzione superiore. </a:t>
            </a:r>
          </a:p>
          <a:p>
            <a:pPr>
              <a:lnSpc>
                <a:spcPct val="120000"/>
              </a:lnSpc>
            </a:pPr>
            <a:endParaRPr lang="it-IT" sz="2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Tale iniziativa è strettamente legata al </a:t>
            </a:r>
            <a:r>
              <a:rPr lang="it-IT" sz="2000" i="1" dirty="0">
                <a:solidFill>
                  <a:schemeClr val="accent1">
                    <a:lumMod val="75000"/>
                  </a:schemeClr>
                </a:solidFill>
              </a:rPr>
              <a:t>Processo di Bologna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, che ha come finalità principale la creazione di uno Spazio Europeo dell'Istruzione Superiore (EHEA), favorendo la mobilità degli studenti e dei laureati, la comparabilità dei titoli accademici e l'armonizzazione dei sistemi universitari.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FCF6CAF-F120-A3FD-7FEB-20D8C0D0BECA}"/>
              </a:ext>
            </a:extLst>
          </p:cNvPr>
          <p:cNvSpPr txBox="1"/>
          <p:nvPr/>
        </p:nvSpPr>
        <p:spPr>
          <a:xfrm>
            <a:off x="361063" y="1133294"/>
            <a:ext cx="78683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Introduzione</a:t>
            </a:r>
          </a:p>
        </p:txBody>
      </p:sp>
    </p:spTree>
    <p:extLst>
      <p:ext uri="{BB962C8B-B14F-4D97-AF65-F5344CB8AC3E}">
        <p14:creationId xmlns:p14="http://schemas.microsoft.com/office/powerpoint/2010/main" val="243195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61063" y="1624126"/>
            <a:ext cx="8458681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Il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progetto </a:t>
            </a:r>
            <a:r>
              <a:rPr lang="it-IT" sz="2000" b="1" dirty="0" err="1">
                <a:solidFill>
                  <a:schemeClr val="accent1">
                    <a:lumMod val="75000"/>
                  </a:schemeClr>
                </a:solidFill>
              </a:rPr>
              <a:t>Tuning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 si distingue per il suo approccio pratico e collaborativo, coinvolgendo università, docenti e stakeholder al fine di identificare e sviluppare competenze specifiche e trasversali (</a:t>
            </a:r>
            <a:r>
              <a:rPr lang="it-IT" sz="2000" i="1" dirty="0" err="1">
                <a:solidFill>
                  <a:schemeClr val="accent1">
                    <a:lumMod val="75000"/>
                  </a:schemeClr>
                </a:solidFill>
              </a:rPr>
              <a:t>generic</a:t>
            </a:r>
            <a:r>
              <a:rPr lang="it-IT" sz="2000" i="1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it-IT" sz="2000" i="1" dirty="0" err="1">
                <a:solidFill>
                  <a:schemeClr val="accent1">
                    <a:lumMod val="75000"/>
                  </a:schemeClr>
                </a:solidFill>
              </a:rPr>
              <a:t>subject-specific</a:t>
            </a:r>
            <a:r>
              <a:rPr lang="it-IT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i="1" dirty="0" err="1">
                <a:solidFill>
                  <a:schemeClr val="accent1">
                    <a:lumMod val="75000"/>
                  </a:schemeClr>
                </a:solidFill>
              </a:rPr>
              <a:t>competences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) che i corsi di studio devono garantire ai propri studenti. 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Questo metodo ha permesso di costruire una base comune per la progettazione e la valutazione dei percorsi formativi, utilizzando strumenti quali:</a:t>
            </a:r>
          </a:p>
          <a:p>
            <a:pPr marL="719138" indent="-357188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la definizione dei </a:t>
            </a:r>
            <a:r>
              <a:rPr lang="it-IT" sz="2000" b="1" dirty="0">
                <a:solidFill>
                  <a:schemeClr val="accent2"/>
                </a:solidFill>
              </a:rPr>
              <a:t>risultati di apprendimento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it-IT" sz="2000" i="1" dirty="0" err="1">
                <a:solidFill>
                  <a:schemeClr val="accent1">
                    <a:lumMod val="75000"/>
                  </a:schemeClr>
                </a:solidFill>
              </a:rPr>
              <a:t>learning</a:t>
            </a:r>
            <a:r>
              <a:rPr lang="it-IT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i="1" dirty="0" err="1">
                <a:solidFill>
                  <a:schemeClr val="accent1">
                    <a:lumMod val="75000"/>
                  </a:schemeClr>
                </a:solidFill>
              </a:rPr>
              <a:t>outcomes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) in termini di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conoscenze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abilità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 e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competenze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719138" indent="-357188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un </a:t>
            </a:r>
            <a:r>
              <a:rPr lang="it-IT" sz="2000" b="1" dirty="0">
                <a:solidFill>
                  <a:schemeClr val="accent2"/>
                </a:solidFill>
              </a:rPr>
              <a:t>focus sull'occupabilità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 e sul dialogo costante con il mercato del lavoro per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allineare le competenze accademiche alle esigenze professionali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FCF6CAF-F120-A3FD-7FEB-20D8C0D0BECA}"/>
              </a:ext>
            </a:extLst>
          </p:cNvPr>
          <p:cNvSpPr txBox="1"/>
          <p:nvPr/>
        </p:nvSpPr>
        <p:spPr>
          <a:xfrm>
            <a:off x="361063" y="1133294"/>
            <a:ext cx="78683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Introduzione</a:t>
            </a:r>
          </a:p>
        </p:txBody>
      </p:sp>
    </p:spTree>
    <p:extLst>
      <p:ext uri="{BB962C8B-B14F-4D97-AF65-F5344CB8AC3E}">
        <p14:creationId xmlns:p14="http://schemas.microsoft.com/office/powerpoint/2010/main" val="814955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2FCF6CAF-F120-A3FD-7FEB-20D8C0D0BECA}"/>
              </a:ext>
            </a:extLst>
          </p:cNvPr>
          <p:cNvSpPr txBox="1"/>
          <p:nvPr/>
        </p:nvSpPr>
        <p:spPr>
          <a:xfrm>
            <a:off x="361063" y="1133294"/>
            <a:ext cx="78683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Introduzione</a:t>
            </a:r>
          </a:p>
        </p:txBody>
      </p:sp>
      <p:sp>
        <p:nvSpPr>
          <p:cNvPr id="4" name="Rettangolo 3"/>
          <p:cNvSpPr/>
          <p:nvPr/>
        </p:nvSpPr>
        <p:spPr>
          <a:xfrm>
            <a:off x="361062" y="1691178"/>
            <a:ext cx="8218733" cy="191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La compilazione delle Matrici di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</a:rPr>
              <a:t>Tuning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it-IT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è necessariamente un’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azione specifica di ogni Corso di Studio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it-IT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perché deve fare riferimento alla progettazione dell’offerta formativa sviluppata a partire dagli obiettivi formativi generali definiti dai decreti delle Classi di Laurea e delle Classi di Laurea Magistrale.</a:t>
            </a:r>
          </a:p>
        </p:txBody>
      </p:sp>
    </p:spTree>
    <p:extLst>
      <p:ext uri="{BB962C8B-B14F-4D97-AF65-F5344CB8AC3E}">
        <p14:creationId xmlns:p14="http://schemas.microsoft.com/office/powerpoint/2010/main" val="2160978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ccia circolare in giù 61">
            <a:extLst>
              <a:ext uri="{FF2B5EF4-FFF2-40B4-BE49-F238E27FC236}">
                <a16:creationId xmlns:a16="http://schemas.microsoft.com/office/drawing/2014/main" id="{96A5AE43-A3F7-2E72-944E-70B2DFC90A7C}"/>
              </a:ext>
            </a:extLst>
          </p:cNvPr>
          <p:cNvSpPr/>
          <p:nvPr/>
        </p:nvSpPr>
        <p:spPr>
          <a:xfrm flipV="1">
            <a:off x="4053191" y="3719666"/>
            <a:ext cx="4252282" cy="793966"/>
          </a:xfrm>
          <a:prstGeom prst="curvedDownArrow">
            <a:avLst>
              <a:gd name="adj1" fmla="val 24857"/>
              <a:gd name="adj2" fmla="val 52775"/>
              <a:gd name="adj3" fmla="val 27224"/>
            </a:avLst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887D612D-FDC6-5E53-A1D9-7344783A02C2}"/>
              </a:ext>
            </a:extLst>
          </p:cNvPr>
          <p:cNvGrpSpPr/>
          <p:nvPr/>
        </p:nvGrpSpPr>
        <p:grpSpPr>
          <a:xfrm>
            <a:off x="384383" y="3702433"/>
            <a:ext cx="1528798" cy="1620824"/>
            <a:chOff x="600921" y="4272556"/>
            <a:chExt cx="1768349" cy="1620824"/>
          </a:xfrm>
          <a:solidFill>
            <a:schemeClr val="bg1">
              <a:lumMod val="85000"/>
            </a:schemeClr>
          </a:solidFill>
        </p:grpSpPr>
        <p:sp>
          <p:nvSpPr>
            <p:cNvPr id="19" name="Callout: freccia in su 18">
              <a:extLst>
                <a:ext uri="{FF2B5EF4-FFF2-40B4-BE49-F238E27FC236}">
                  <a16:creationId xmlns:a16="http://schemas.microsoft.com/office/drawing/2014/main" id="{018B5C55-E14E-7AEA-B307-31EF6762B50F}"/>
                </a:ext>
              </a:extLst>
            </p:cNvPr>
            <p:cNvSpPr/>
            <p:nvPr/>
          </p:nvSpPr>
          <p:spPr>
            <a:xfrm>
              <a:off x="600921" y="4272556"/>
              <a:ext cx="1768349" cy="1191601"/>
            </a:xfrm>
            <a:prstGeom prst="upArrowCallout">
              <a:avLst/>
            </a:prstGeom>
            <a:grp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Callout: freccia in su 25">
              <a:extLst>
                <a:ext uri="{FF2B5EF4-FFF2-40B4-BE49-F238E27FC236}">
                  <a16:creationId xmlns:a16="http://schemas.microsoft.com/office/drawing/2014/main" id="{DBDC6F17-E9D3-7739-E0D5-31E7DE937201}"/>
                </a:ext>
              </a:extLst>
            </p:cNvPr>
            <p:cNvSpPr/>
            <p:nvPr/>
          </p:nvSpPr>
          <p:spPr>
            <a:xfrm rot="10800000">
              <a:off x="600921" y="4701779"/>
              <a:ext cx="1768349" cy="1191601"/>
            </a:xfrm>
            <a:prstGeom prst="upArrowCallout">
              <a:avLst/>
            </a:prstGeom>
            <a:grp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Freccia circolare in giù 1">
            <a:extLst>
              <a:ext uri="{FF2B5EF4-FFF2-40B4-BE49-F238E27FC236}">
                <a16:creationId xmlns:a16="http://schemas.microsoft.com/office/drawing/2014/main" id="{96A5AE43-A3F7-2E72-944E-70B2DFC90A7C}"/>
              </a:ext>
            </a:extLst>
          </p:cNvPr>
          <p:cNvSpPr/>
          <p:nvPr/>
        </p:nvSpPr>
        <p:spPr>
          <a:xfrm flipH="1">
            <a:off x="1815830" y="1749455"/>
            <a:ext cx="2483796" cy="716628"/>
          </a:xfrm>
          <a:prstGeom prst="curved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A512767F-F003-67E3-6337-CDDBE53C741B}"/>
              </a:ext>
            </a:extLst>
          </p:cNvPr>
          <p:cNvGrpSpPr/>
          <p:nvPr/>
        </p:nvGrpSpPr>
        <p:grpSpPr>
          <a:xfrm>
            <a:off x="318269" y="5466104"/>
            <a:ext cx="1635089" cy="855407"/>
            <a:chOff x="2222090" y="5308689"/>
            <a:chExt cx="1914834" cy="855407"/>
          </a:xfrm>
        </p:grpSpPr>
        <p:sp>
          <p:nvSpPr>
            <p:cNvPr id="6" name="Rettangolo con angoli arrotondati 5">
              <a:extLst>
                <a:ext uri="{FF2B5EF4-FFF2-40B4-BE49-F238E27FC236}">
                  <a16:creationId xmlns:a16="http://schemas.microsoft.com/office/drawing/2014/main" id="{A49850CC-682D-585B-7E67-8A7F9567BD8E}"/>
                </a:ext>
              </a:extLst>
            </p:cNvPr>
            <p:cNvSpPr/>
            <p:nvPr/>
          </p:nvSpPr>
          <p:spPr>
            <a:xfrm>
              <a:off x="2222090" y="5308689"/>
              <a:ext cx="1914834" cy="855407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/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894FA8C4-C8FF-FF59-CF69-8C4B23FE52E2}"/>
                </a:ext>
              </a:extLst>
            </p:cNvPr>
            <p:cNvSpPr txBox="1"/>
            <p:nvPr/>
          </p:nvSpPr>
          <p:spPr>
            <a:xfrm>
              <a:off x="2222090" y="5379154"/>
              <a:ext cx="191483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400" b="1" dirty="0"/>
                <a:t>Profili </a:t>
              </a:r>
              <a:r>
                <a:rPr lang="it-IT" sz="1400" b="1" dirty="0" smtClean="0"/>
                <a:t>professionali in uscita</a:t>
              </a:r>
              <a:endParaRPr lang="it-IT" sz="1400" b="1" dirty="0"/>
            </a:p>
            <a:p>
              <a:pPr algn="ctr"/>
              <a:r>
                <a:rPr lang="it-IT" sz="1400" dirty="0" smtClean="0"/>
                <a:t>(SUA </a:t>
              </a:r>
              <a:r>
                <a:rPr lang="it-IT" sz="1400" dirty="0"/>
                <a:t>A2.a)</a:t>
              </a:r>
            </a:p>
          </p:txBody>
        </p:sp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92DC3530-FB64-DDD4-1399-BC39C4A584E0}"/>
              </a:ext>
            </a:extLst>
          </p:cNvPr>
          <p:cNvGrpSpPr/>
          <p:nvPr/>
        </p:nvGrpSpPr>
        <p:grpSpPr>
          <a:xfrm>
            <a:off x="334156" y="1153394"/>
            <a:ext cx="1652488" cy="855407"/>
            <a:chOff x="2172926" y="5308689"/>
            <a:chExt cx="1963998" cy="855407"/>
          </a:xfrm>
        </p:grpSpPr>
        <p:sp>
          <p:nvSpPr>
            <p:cNvPr id="10" name="Rettangolo con angoli arrotondati 9">
              <a:extLst>
                <a:ext uri="{FF2B5EF4-FFF2-40B4-BE49-F238E27FC236}">
                  <a16:creationId xmlns:a16="http://schemas.microsoft.com/office/drawing/2014/main" id="{40B24774-95C1-76FD-31B8-F0CA6FE1EE25}"/>
                </a:ext>
              </a:extLst>
            </p:cNvPr>
            <p:cNvSpPr/>
            <p:nvPr/>
          </p:nvSpPr>
          <p:spPr>
            <a:xfrm>
              <a:off x="2222090" y="5308689"/>
              <a:ext cx="1914834" cy="855407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/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59411812-CCC1-126F-E27A-D3710BBBE32D}"/>
                </a:ext>
              </a:extLst>
            </p:cNvPr>
            <p:cNvSpPr txBox="1"/>
            <p:nvPr/>
          </p:nvSpPr>
          <p:spPr>
            <a:xfrm>
              <a:off x="2172926" y="5340665"/>
              <a:ext cx="191483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400" b="1" dirty="0"/>
                <a:t>Obiettivi formativi qualificanti </a:t>
              </a:r>
            </a:p>
            <a:p>
              <a:pPr algn="ctr"/>
              <a:r>
                <a:rPr lang="it-IT" sz="1400" b="1" dirty="0"/>
                <a:t>(Classe di Laurea)</a:t>
              </a:r>
              <a:endParaRPr lang="it-IT" sz="1400" dirty="0"/>
            </a:p>
          </p:txBody>
        </p:sp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658AC31C-24BE-C79C-DF32-DE47EE1A1B8A}"/>
              </a:ext>
            </a:extLst>
          </p:cNvPr>
          <p:cNvGrpSpPr/>
          <p:nvPr/>
        </p:nvGrpSpPr>
        <p:grpSpPr>
          <a:xfrm>
            <a:off x="175098" y="2591135"/>
            <a:ext cx="1958546" cy="990649"/>
            <a:chOff x="2172926" y="5308689"/>
            <a:chExt cx="1963998" cy="866879"/>
          </a:xfrm>
        </p:grpSpPr>
        <p:sp>
          <p:nvSpPr>
            <p:cNvPr id="14" name="Rettangolo con angoli arrotondati 13">
              <a:extLst>
                <a:ext uri="{FF2B5EF4-FFF2-40B4-BE49-F238E27FC236}">
                  <a16:creationId xmlns:a16="http://schemas.microsoft.com/office/drawing/2014/main" id="{C843E690-9776-313F-FF67-06618D16CFAC}"/>
                </a:ext>
              </a:extLst>
            </p:cNvPr>
            <p:cNvSpPr/>
            <p:nvPr/>
          </p:nvSpPr>
          <p:spPr>
            <a:xfrm>
              <a:off x="2222090" y="5308689"/>
              <a:ext cx="1914834" cy="855407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/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7D34ADC7-1F06-2FFF-90E5-9D1BCC13C3B1}"/>
                </a:ext>
              </a:extLst>
            </p:cNvPr>
            <p:cNvSpPr txBox="1"/>
            <p:nvPr/>
          </p:nvSpPr>
          <p:spPr>
            <a:xfrm>
              <a:off x="2172926" y="5340665"/>
              <a:ext cx="1914835" cy="8349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400" b="1" dirty="0"/>
                <a:t>Obiettivi formativi specifici di CdS </a:t>
              </a:r>
              <a:r>
                <a:rPr lang="it-IT" sz="1400" b="1" dirty="0" smtClean="0"/>
                <a:t>e </a:t>
              </a:r>
              <a:br>
                <a:rPr lang="it-IT" sz="1400" b="1" dirty="0" smtClean="0"/>
              </a:br>
              <a:r>
                <a:rPr lang="it-IT" sz="1400" b="1" dirty="0" smtClean="0"/>
                <a:t>Aree Apprendimento</a:t>
              </a:r>
              <a:endParaRPr lang="it-IT" sz="1400" b="1" dirty="0"/>
            </a:p>
            <a:p>
              <a:pPr algn="ctr"/>
              <a:r>
                <a:rPr lang="it-IT" sz="1400" dirty="0" smtClean="0"/>
                <a:t>(SUA </a:t>
              </a:r>
              <a:r>
                <a:rPr lang="it-IT" sz="1400" dirty="0"/>
                <a:t>A4.a)</a:t>
              </a:r>
            </a:p>
          </p:txBody>
        </p:sp>
      </p:grp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4B9F1B0-30D5-154C-3DD6-4AEB605C3CF0}"/>
              </a:ext>
            </a:extLst>
          </p:cNvPr>
          <p:cNvSpPr txBox="1"/>
          <p:nvPr/>
        </p:nvSpPr>
        <p:spPr>
          <a:xfrm>
            <a:off x="318268" y="4150150"/>
            <a:ext cx="169216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/>
              <a:t>Comitato di Indirizzo </a:t>
            </a:r>
            <a:br>
              <a:rPr lang="it-IT" sz="1400" b="1" dirty="0" smtClean="0"/>
            </a:br>
            <a:r>
              <a:rPr lang="it-IT" sz="1400" b="1" dirty="0" smtClean="0"/>
              <a:t>(parti sociali)</a:t>
            </a:r>
            <a:endParaRPr lang="it-IT" sz="1400" dirty="0"/>
          </a:p>
        </p:txBody>
      </p:sp>
      <p:sp>
        <p:nvSpPr>
          <p:cNvPr id="22" name="Freccia in giù 21">
            <a:extLst>
              <a:ext uri="{FF2B5EF4-FFF2-40B4-BE49-F238E27FC236}">
                <a16:creationId xmlns:a16="http://schemas.microsoft.com/office/drawing/2014/main" id="{6CCD36CE-9F06-DA3F-C884-59406A6859A4}"/>
              </a:ext>
            </a:extLst>
          </p:cNvPr>
          <p:cNvSpPr/>
          <p:nvPr/>
        </p:nvSpPr>
        <p:spPr>
          <a:xfrm rot="16200000">
            <a:off x="2248678" y="2863847"/>
            <a:ext cx="411982" cy="469793"/>
          </a:xfrm>
          <a:prstGeom prst="downArrow">
            <a:avLst>
              <a:gd name="adj1" fmla="val 50000"/>
              <a:gd name="adj2" fmla="val 5693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20326FB9-6880-2B9D-CDE3-0A8205D6673B}"/>
              </a:ext>
            </a:extLst>
          </p:cNvPr>
          <p:cNvGrpSpPr/>
          <p:nvPr/>
        </p:nvGrpSpPr>
        <p:grpSpPr>
          <a:xfrm>
            <a:off x="2732679" y="2591135"/>
            <a:ext cx="1635089" cy="977539"/>
            <a:chOff x="2222090" y="5308689"/>
            <a:chExt cx="1914834" cy="855407"/>
          </a:xfrm>
        </p:grpSpPr>
        <p:sp>
          <p:nvSpPr>
            <p:cNvPr id="24" name="Rettangolo con angoli arrotondati 23">
              <a:extLst>
                <a:ext uri="{FF2B5EF4-FFF2-40B4-BE49-F238E27FC236}">
                  <a16:creationId xmlns:a16="http://schemas.microsoft.com/office/drawing/2014/main" id="{3B6085AB-A477-8E68-AE55-8E5A7E53A19C}"/>
                </a:ext>
              </a:extLst>
            </p:cNvPr>
            <p:cNvSpPr/>
            <p:nvPr/>
          </p:nvSpPr>
          <p:spPr>
            <a:xfrm>
              <a:off x="2222090" y="5308689"/>
              <a:ext cx="1914834" cy="855407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/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E8FE5D78-3344-68CB-ECCF-DD990E653507}"/>
                </a:ext>
              </a:extLst>
            </p:cNvPr>
            <p:cNvSpPr txBox="1"/>
            <p:nvPr/>
          </p:nvSpPr>
          <p:spPr>
            <a:xfrm>
              <a:off x="2222090" y="5345304"/>
              <a:ext cx="191483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400" b="1" dirty="0"/>
                <a:t>Descrittori di Dublino</a:t>
              </a:r>
            </a:p>
            <a:p>
              <a:pPr algn="ctr"/>
              <a:r>
                <a:rPr lang="it-IT" sz="1400" dirty="0"/>
                <a:t>(Quadri A4.b1,b2,c)</a:t>
              </a:r>
            </a:p>
          </p:txBody>
        </p:sp>
      </p:grp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6B89D207-B62E-B5B2-88C3-49817363F49D}"/>
              </a:ext>
            </a:extLst>
          </p:cNvPr>
          <p:cNvCxnSpPr>
            <a:cxnSpLocks/>
          </p:cNvCxnSpPr>
          <p:nvPr/>
        </p:nvCxnSpPr>
        <p:spPr>
          <a:xfrm flipV="1">
            <a:off x="1014391" y="4130431"/>
            <a:ext cx="255814" cy="5443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B0AD967B-A31B-AE5B-E182-DB1AEB10A3E8}"/>
              </a:ext>
            </a:extLst>
          </p:cNvPr>
          <p:cNvGrpSpPr/>
          <p:nvPr/>
        </p:nvGrpSpPr>
        <p:grpSpPr>
          <a:xfrm>
            <a:off x="4966803" y="2591135"/>
            <a:ext cx="1635089" cy="1020806"/>
            <a:chOff x="2222090" y="5308689"/>
            <a:chExt cx="1914834" cy="855407"/>
          </a:xfrm>
        </p:grpSpPr>
        <p:sp>
          <p:nvSpPr>
            <p:cNvPr id="38" name="Rettangolo con angoli arrotondati 37">
              <a:extLst>
                <a:ext uri="{FF2B5EF4-FFF2-40B4-BE49-F238E27FC236}">
                  <a16:creationId xmlns:a16="http://schemas.microsoft.com/office/drawing/2014/main" id="{E8BC6EA6-E36E-E860-218F-141A4540DB21}"/>
                </a:ext>
              </a:extLst>
            </p:cNvPr>
            <p:cNvSpPr/>
            <p:nvPr/>
          </p:nvSpPr>
          <p:spPr>
            <a:xfrm>
              <a:off x="2222090" y="5308689"/>
              <a:ext cx="1914834" cy="855407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/>
            </a:p>
          </p:txBody>
        </p:sp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62931F03-5798-B94C-3234-88C19E69C3EA}"/>
                </a:ext>
              </a:extLst>
            </p:cNvPr>
            <p:cNvSpPr txBox="1"/>
            <p:nvPr/>
          </p:nvSpPr>
          <p:spPr>
            <a:xfrm>
              <a:off x="2222090" y="5345304"/>
              <a:ext cx="1914834" cy="7995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400" b="1" dirty="0"/>
                <a:t>Risultati di apprendimento attesi del </a:t>
              </a:r>
              <a:r>
                <a:rPr lang="it-IT" sz="1400" b="1" dirty="0" err="1"/>
                <a:t>CdS</a:t>
              </a:r>
              <a:endParaRPr lang="it-IT" sz="1400" b="1" dirty="0"/>
            </a:p>
            <a:p>
              <a:pPr algn="ctr"/>
              <a:r>
                <a:rPr lang="it-IT" sz="1400" dirty="0"/>
                <a:t>(Quadri A4.b1,b2,c)</a:t>
              </a:r>
            </a:p>
          </p:txBody>
        </p:sp>
      </p:grpSp>
      <p:sp>
        <p:nvSpPr>
          <p:cNvPr id="41" name="Freccia in giù 40">
            <a:extLst>
              <a:ext uri="{FF2B5EF4-FFF2-40B4-BE49-F238E27FC236}">
                <a16:creationId xmlns:a16="http://schemas.microsoft.com/office/drawing/2014/main" id="{43BB6363-DB9B-CD66-523B-734DB53AC656}"/>
              </a:ext>
            </a:extLst>
          </p:cNvPr>
          <p:cNvSpPr/>
          <p:nvPr/>
        </p:nvSpPr>
        <p:spPr>
          <a:xfrm rot="16200000">
            <a:off x="4486360" y="2863847"/>
            <a:ext cx="411982" cy="469793"/>
          </a:xfrm>
          <a:prstGeom prst="downArrow">
            <a:avLst>
              <a:gd name="adj1" fmla="val 50000"/>
              <a:gd name="adj2" fmla="val 5693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Freccia in giù 41">
            <a:extLst>
              <a:ext uri="{FF2B5EF4-FFF2-40B4-BE49-F238E27FC236}">
                <a16:creationId xmlns:a16="http://schemas.microsoft.com/office/drawing/2014/main" id="{F3600D08-657F-F1E8-5F3B-A1B5EB61BA2C}"/>
              </a:ext>
            </a:extLst>
          </p:cNvPr>
          <p:cNvSpPr/>
          <p:nvPr/>
        </p:nvSpPr>
        <p:spPr>
          <a:xfrm>
            <a:off x="936307" y="2081284"/>
            <a:ext cx="411982" cy="469793"/>
          </a:xfrm>
          <a:prstGeom prst="downArrow">
            <a:avLst>
              <a:gd name="adj1" fmla="val 50000"/>
              <a:gd name="adj2" fmla="val 5693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3" name="Gruppo 42">
            <a:extLst>
              <a:ext uri="{FF2B5EF4-FFF2-40B4-BE49-F238E27FC236}">
                <a16:creationId xmlns:a16="http://schemas.microsoft.com/office/drawing/2014/main" id="{8E9D4A0D-1CDF-1A98-AD1B-263FAF36EC7A}"/>
              </a:ext>
            </a:extLst>
          </p:cNvPr>
          <p:cNvGrpSpPr/>
          <p:nvPr/>
        </p:nvGrpSpPr>
        <p:grpSpPr>
          <a:xfrm>
            <a:off x="7200928" y="2591135"/>
            <a:ext cx="1635089" cy="1020806"/>
            <a:chOff x="2222090" y="5308689"/>
            <a:chExt cx="1914834" cy="855407"/>
          </a:xfrm>
        </p:grpSpPr>
        <p:sp>
          <p:nvSpPr>
            <p:cNvPr id="44" name="Rettangolo con angoli arrotondati 43">
              <a:extLst>
                <a:ext uri="{FF2B5EF4-FFF2-40B4-BE49-F238E27FC236}">
                  <a16:creationId xmlns:a16="http://schemas.microsoft.com/office/drawing/2014/main" id="{9E22CD22-7832-99FB-2367-2DEF1E1ED4DC}"/>
                </a:ext>
              </a:extLst>
            </p:cNvPr>
            <p:cNvSpPr/>
            <p:nvPr/>
          </p:nvSpPr>
          <p:spPr>
            <a:xfrm>
              <a:off x="2222090" y="5308689"/>
              <a:ext cx="1914834" cy="855407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/>
            </a:p>
          </p:txBody>
        </p:sp>
        <p:sp>
          <p:nvSpPr>
            <p:cNvPr id="45" name="CasellaDiTesto 44">
              <a:extLst>
                <a:ext uri="{FF2B5EF4-FFF2-40B4-BE49-F238E27FC236}">
                  <a16:creationId xmlns:a16="http://schemas.microsoft.com/office/drawing/2014/main" id="{32E57BAF-945D-3E7C-6AE5-0D26E2F14FBB}"/>
                </a:ext>
              </a:extLst>
            </p:cNvPr>
            <p:cNvSpPr txBox="1"/>
            <p:nvPr/>
          </p:nvSpPr>
          <p:spPr>
            <a:xfrm>
              <a:off x="2222090" y="5345304"/>
              <a:ext cx="1914834" cy="7995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400" b="1" dirty="0"/>
                <a:t>Obiettivi formativi e risultati di apprendimento degli insegnamenti</a:t>
              </a:r>
              <a:endParaRPr lang="it-IT" sz="1400" dirty="0"/>
            </a:p>
          </p:txBody>
        </p:sp>
      </p:grpSp>
      <p:sp>
        <p:nvSpPr>
          <p:cNvPr id="46" name="Freccia in giù 45">
            <a:extLst>
              <a:ext uri="{FF2B5EF4-FFF2-40B4-BE49-F238E27FC236}">
                <a16:creationId xmlns:a16="http://schemas.microsoft.com/office/drawing/2014/main" id="{468412F7-7BA5-6794-7476-A64C81D78899}"/>
              </a:ext>
            </a:extLst>
          </p:cNvPr>
          <p:cNvSpPr/>
          <p:nvPr/>
        </p:nvSpPr>
        <p:spPr>
          <a:xfrm rot="16200000">
            <a:off x="6718175" y="2863847"/>
            <a:ext cx="411982" cy="469793"/>
          </a:xfrm>
          <a:prstGeom prst="downArrow">
            <a:avLst>
              <a:gd name="adj1" fmla="val 50000"/>
              <a:gd name="adj2" fmla="val 5693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Freccia in giù 46">
            <a:extLst>
              <a:ext uri="{FF2B5EF4-FFF2-40B4-BE49-F238E27FC236}">
                <a16:creationId xmlns:a16="http://schemas.microsoft.com/office/drawing/2014/main" id="{626CD427-B9A8-0121-F255-BA6E67B8047D}"/>
              </a:ext>
            </a:extLst>
          </p:cNvPr>
          <p:cNvSpPr/>
          <p:nvPr/>
        </p:nvSpPr>
        <p:spPr>
          <a:xfrm>
            <a:off x="7856786" y="4363722"/>
            <a:ext cx="411982" cy="1129144"/>
          </a:xfrm>
          <a:prstGeom prst="downArrow">
            <a:avLst>
              <a:gd name="adj1" fmla="val 50000"/>
              <a:gd name="adj2" fmla="val 5693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8" name="Gruppo 47">
            <a:extLst>
              <a:ext uri="{FF2B5EF4-FFF2-40B4-BE49-F238E27FC236}">
                <a16:creationId xmlns:a16="http://schemas.microsoft.com/office/drawing/2014/main" id="{444BA0FA-381D-75FA-74C9-91E580291AE5}"/>
              </a:ext>
            </a:extLst>
          </p:cNvPr>
          <p:cNvGrpSpPr/>
          <p:nvPr/>
        </p:nvGrpSpPr>
        <p:grpSpPr>
          <a:xfrm>
            <a:off x="7106628" y="5576361"/>
            <a:ext cx="1823687" cy="688052"/>
            <a:chOff x="2222090" y="5297210"/>
            <a:chExt cx="1914834" cy="870403"/>
          </a:xfrm>
        </p:grpSpPr>
        <p:sp>
          <p:nvSpPr>
            <p:cNvPr id="49" name="Rettangolo con angoli arrotondati 48">
              <a:extLst>
                <a:ext uri="{FF2B5EF4-FFF2-40B4-BE49-F238E27FC236}">
                  <a16:creationId xmlns:a16="http://schemas.microsoft.com/office/drawing/2014/main" id="{630DAF22-2023-5C58-BEB3-ECD7F6193A72}"/>
                </a:ext>
              </a:extLst>
            </p:cNvPr>
            <p:cNvSpPr/>
            <p:nvPr/>
          </p:nvSpPr>
          <p:spPr>
            <a:xfrm>
              <a:off x="2222090" y="5308689"/>
              <a:ext cx="1914834" cy="855407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/>
            </a:p>
          </p:txBody>
        </p:sp>
        <p:sp>
          <p:nvSpPr>
            <p:cNvPr id="50" name="CasellaDiTesto 49">
              <a:extLst>
                <a:ext uri="{FF2B5EF4-FFF2-40B4-BE49-F238E27FC236}">
                  <a16:creationId xmlns:a16="http://schemas.microsoft.com/office/drawing/2014/main" id="{7A34EA9C-4DF2-49EC-A7EC-CCFF35580E8C}"/>
                </a:ext>
              </a:extLst>
            </p:cNvPr>
            <p:cNvSpPr txBox="1"/>
            <p:nvPr/>
          </p:nvSpPr>
          <p:spPr>
            <a:xfrm>
              <a:off x="2222090" y="5297210"/>
              <a:ext cx="1914834" cy="870403"/>
            </a:xfrm>
            <a:prstGeom prst="ellipse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400" b="1" dirty="0" err="1"/>
                <a:t>Syllabus</a:t>
              </a:r>
              <a:r>
                <a:rPr lang="it-IT" sz="1400" b="1" dirty="0"/>
                <a:t> insegnamenti</a:t>
              </a:r>
              <a:endParaRPr lang="it-IT" sz="1400" dirty="0"/>
            </a:p>
          </p:txBody>
        </p:sp>
      </p:grpSp>
      <p:sp>
        <p:nvSpPr>
          <p:cNvPr id="52" name="Freccia circolare in giù 51">
            <a:extLst>
              <a:ext uri="{FF2B5EF4-FFF2-40B4-BE49-F238E27FC236}">
                <a16:creationId xmlns:a16="http://schemas.microsoft.com/office/drawing/2014/main" id="{CD52F967-9438-F7EB-A99E-C2F18EBB9724}"/>
              </a:ext>
            </a:extLst>
          </p:cNvPr>
          <p:cNvSpPr/>
          <p:nvPr/>
        </p:nvSpPr>
        <p:spPr>
          <a:xfrm rot="7404722">
            <a:off x="1693460" y="4695240"/>
            <a:ext cx="2760290" cy="785490"/>
          </a:xfrm>
          <a:prstGeom prst="curved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grpSp>
        <p:nvGrpSpPr>
          <p:cNvPr id="55" name="Gruppo 54">
            <a:extLst>
              <a:ext uri="{FF2B5EF4-FFF2-40B4-BE49-F238E27FC236}">
                <a16:creationId xmlns:a16="http://schemas.microsoft.com/office/drawing/2014/main" id="{04636453-AFCD-72CE-5CD7-ACEFB92B2604}"/>
              </a:ext>
            </a:extLst>
          </p:cNvPr>
          <p:cNvGrpSpPr/>
          <p:nvPr/>
        </p:nvGrpSpPr>
        <p:grpSpPr>
          <a:xfrm>
            <a:off x="3004369" y="1003133"/>
            <a:ext cx="1922879" cy="838996"/>
            <a:chOff x="5238750" y="4587891"/>
            <a:chExt cx="1635089" cy="768108"/>
          </a:xfrm>
        </p:grpSpPr>
        <p:sp>
          <p:nvSpPr>
            <p:cNvPr id="53" name="Rettangolo 52">
              <a:extLst>
                <a:ext uri="{FF2B5EF4-FFF2-40B4-BE49-F238E27FC236}">
                  <a16:creationId xmlns:a16="http://schemas.microsoft.com/office/drawing/2014/main" id="{ABDFC98F-CB81-AA0F-7F54-1B1A0EB3EDAC}"/>
                </a:ext>
              </a:extLst>
            </p:cNvPr>
            <p:cNvSpPr/>
            <p:nvPr/>
          </p:nvSpPr>
          <p:spPr>
            <a:xfrm>
              <a:off x="5238750" y="4587891"/>
              <a:ext cx="1635089" cy="7681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4" name="CasellaDiTesto 53">
              <a:extLst>
                <a:ext uri="{FF2B5EF4-FFF2-40B4-BE49-F238E27FC236}">
                  <a16:creationId xmlns:a16="http://schemas.microsoft.com/office/drawing/2014/main" id="{2B0893E1-B046-CAC5-F0A9-44329F4032E6}"/>
                </a:ext>
              </a:extLst>
            </p:cNvPr>
            <p:cNvSpPr txBox="1"/>
            <p:nvPr/>
          </p:nvSpPr>
          <p:spPr>
            <a:xfrm>
              <a:off x="5238750" y="4621965"/>
              <a:ext cx="1635089" cy="6762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sz="1400" b="1" dirty="0" smtClean="0"/>
                <a:t>Matrice </a:t>
              </a:r>
              <a:r>
                <a:rPr lang="it-IT" sz="1400" b="1" dirty="0"/>
                <a:t>di Tuning</a:t>
              </a:r>
            </a:p>
            <a:p>
              <a:pPr algn="ctr"/>
              <a:r>
                <a:rPr lang="it-IT" sz="1200" b="1" dirty="0"/>
                <a:t>di </a:t>
              </a:r>
              <a:br>
                <a:rPr lang="it-IT" sz="1200" b="1" dirty="0"/>
              </a:br>
              <a:r>
                <a:rPr lang="it-IT" sz="1600" b="1" dirty="0">
                  <a:solidFill>
                    <a:schemeClr val="accent1">
                      <a:lumMod val="75000"/>
                    </a:schemeClr>
                  </a:solidFill>
                </a:rPr>
                <a:t>coerenza </a:t>
              </a:r>
              <a:r>
                <a:rPr lang="it-IT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interna</a:t>
              </a:r>
              <a:endParaRPr lang="it-IT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56" name="Gruppo 55">
            <a:extLst>
              <a:ext uri="{FF2B5EF4-FFF2-40B4-BE49-F238E27FC236}">
                <a16:creationId xmlns:a16="http://schemas.microsoft.com/office/drawing/2014/main" id="{2DD88EB7-A9AB-BA78-AEC7-2E1DEE848106}"/>
              </a:ext>
            </a:extLst>
          </p:cNvPr>
          <p:cNvGrpSpPr/>
          <p:nvPr/>
        </p:nvGrpSpPr>
        <p:grpSpPr>
          <a:xfrm>
            <a:off x="2831340" y="4700582"/>
            <a:ext cx="1832415" cy="960632"/>
            <a:chOff x="5238750" y="4587891"/>
            <a:chExt cx="1635089" cy="833912"/>
          </a:xfrm>
        </p:grpSpPr>
        <p:sp>
          <p:nvSpPr>
            <p:cNvPr id="57" name="Rettangolo 56">
              <a:extLst>
                <a:ext uri="{FF2B5EF4-FFF2-40B4-BE49-F238E27FC236}">
                  <a16:creationId xmlns:a16="http://schemas.microsoft.com/office/drawing/2014/main" id="{C9904227-6D60-84EF-C5C5-F6BF9644C9B1}"/>
                </a:ext>
              </a:extLst>
            </p:cNvPr>
            <p:cNvSpPr/>
            <p:nvPr/>
          </p:nvSpPr>
          <p:spPr>
            <a:xfrm>
              <a:off x="5238750" y="4587891"/>
              <a:ext cx="1635089" cy="7681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CasellaDiTesto 57">
              <a:extLst>
                <a:ext uri="{FF2B5EF4-FFF2-40B4-BE49-F238E27FC236}">
                  <a16:creationId xmlns:a16="http://schemas.microsoft.com/office/drawing/2014/main" id="{650B09AA-1CFB-B389-56C1-022304389A08}"/>
                </a:ext>
              </a:extLst>
            </p:cNvPr>
            <p:cNvSpPr txBox="1"/>
            <p:nvPr/>
          </p:nvSpPr>
          <p:spPr>
            <a:xfrm>
              <a:off x="5267683" y="4652362"/>
              <a:ext cx="1571435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sz="1400" b="1" dirty="0"/>
                <a:t>Matrice di Tuning</a:t>
              </a:r>
            </a:p>
            <a:p>
              <a:pPr algn="ctr"/>
              <a:r>
                <a:rPr lang="it-IT" sz="1400" b="1" dirty="0" smtClean="0"/>
                <a:t>di </a:t>
              </a:r>
              <a:br>
                <a:rPr lang="it-IT" sz="1400" b="1" dirty="0" smtClean="0"/>
              </a:br>
              <a:r>
                <a:rPr lang="it-IT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coerenza esterna</a:t>
              </a:r>
              <a:endParaRPr lang="it-IT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59" name="Gruppo 58">
            <a:extLst>
              <a:ext uri="{FF2B5EF4-FFF2-40B4-BE49-F238E27FC236}">
                <a16:creationId xmlns:a16="http://schemas.microsoft.com/office/drawing/2014/main" id="{9F207ABE-7AD8-0A17-BB68-ADBEB23AA326}"/>
              </a:ext>
            </a:extLst>
          </p:cNvPr>
          <p:cNvGrpSpPr/>
          <p:nvPr/>
        </p:nvGrpSpPr>
        <p:grpSpPr>
          <a:xfrm>
            <a:off x="5248228" y="4228355"/>
            <a:ext cx="2073404" cy="868939"/>
            <a:chOff x="5238750" y="4587891"/>
            <a:chExt cx="1648948" cy="768108"/>
          </a:xfrm>
          <a:solidFill>
            <a:schemeClr val="bg1"/>
          </a:solidFill>
        </p:grpSpPr>
        <p:sp>
          <p:nvSpPr>
            <p:cNvPr id="60" name="Rettangolo 59">
              <a:extLst>
                <a:ext uri="{FF2B5EF4-FFF2-40B4-BE49-F238E27FC236}">
                  <a16:creationId xmlns:a16="http://schemas.microsoft.com/office/drawing/2014/main" id="{5DD8AB5C-7393-1970-F2E5-4AF5649671C2}"/>
                </a:ext>
              </a:extLst>
            </p:cNvPr>
            <p:cNvSpPr/>
            <p:nvPr/>
          </p:nvSpPr>
          <p:spPr>
            <a:xfrm>
              <a:off x="5238750" y="4587891"/>
              <a:ext cx="1635089" cy="768108"/>
            </a:xfrm>
            <a:prstGeom prst="rect">
              <a:avLst/>
            </a:prstGeom>
            <a:grp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CasellaDiTesto 60">
              <a:extLst>
                <a:ext uri="{FF2B5EF4-FFF2-40B4-BE49-F238E27FC236}">
                  <a16:creationId xmlns:a16="http://schemas.microsoft.com/office/drawing/2014/main" id="{A7FB340C-C597-CBA6-325E-1ED591957BFB}"/>
                </a:ext>
              </a:extLst>
            </p:cNvPr>
            <p:cNvSpPr txBox="1"/>
            <p:nvPr/>
          </p:nvSpPr>
          <p:spPr>
            <a:xfrm>
              <a:off x="5252609" y="4626030"/>
              <a:ext cx="1635089" cy="48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sz="1400" b="1" dirty="0" smtClean="0"/>
                <a:t>Matrice </a:t>
              </a:r>
              <a:r>
                <a:rPr lang="it-IT" sz="1400" b="1" dirty="0"/>
                <a:t>di Tuning</a:t>
              </a:r>
            </a:p>
            <a:p>
              <a:pPr algn="ctr"/>
              <a:r>
                <a:rPr lang="it-IT" sz="1400" b="1" dirty="0" smtClean="0"/>
                <a:t>di </a:t>
              </a:r>
              <a:r>
                <a:rPr lang="it-IT" sz="1400" b="1" dirty="0"/>
                <a:t>mappatura</a:t>
              </a:r>
              <a:br>
                <a:rPr lang="it-IT" sz="1400" b="1" dirty="0"/>
              </a:br>
              <a:r>
                <a:rPr lang="it-IT" sz="1400" b="1" dirty="0"/>
                <a:t>delle </a:t>
              </a:r>
              <a:r>
                <a:rPr lang="it-IT" sz="1400" b="1" dirty="0" smtClean="0"/>
                <a:t>attività formative</a:t>
              </a:r>
              <a:endParaRPr lang="it-IT" sz="1400" dirty="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FCF6CAF-F120-A3FD-7FEB-20D8C0D0BECA}"/>
              </a:ext>
            </a:extLst>
          </p:cNvPr>
          <p:cNvSpPr txBox="1"/>
          <p:nvPr/>
        </p:nvSpPr>
        <p:spPr>
          <a:xfrm>
            <a:off x="361063" y="1133294"/>
            <a:ext cx="78683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Matrice di coerenza ESTERNA del progetto formativo</a:t>
            </a:r>
          </a:p>
        </p:txBody>
      </p:sp>
      <p:sp>
        <p:nvSpPr>
          <p:cNvPr id="3" name="Rettangolo 2"/>
          <p:cNvSpPr/>
          <p:nvPr/>
        </p:nvSpPr>
        <p:spPr>
          <a:xfrm>
            <a:off x="361062" y="1691178"/>
            <a:ext cx="8218733" cy="445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Serve per raccordare i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Descrittori di Dublino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it-IT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i="1" dirty="0">
                <a:solidFill>
                  <a:schemeClr val="accent1">
                    <a:lumMod val="75000"/>
                  </a:schemeClr>
                </a:solidFill>
              </a:rPr>
              <a:t>(ovvero l’insieme dei criteri generali utilizzati per definire i risultati di apprendimento attesi per ciascun ciclo di </a:t>
            </a:r>
            <a:r>
              <a:rPr lang="it-IT" i="1" dirty="0" smtClean="0">
                <a:solidFill>
                  <a:schemeClr val="accent1">
                    <a:lumMod val="75000"/>
                  </a:schemeClr>
                </a:solidFill>
              </a:rPr>
              <a:t>studio)</a:t>
            </a:r>
            <a:br>
              <a:rPr lang="it-IT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con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i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profili professionali in uscita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 individuati dal Comitato di Indirizzo e successivamente descritti nel Documento di Programmazione e nell’Ordinamento del CdS.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it-IT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NB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: è la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prima (in ordine cronologico) da costruire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it-IT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Il raccordo tra Descrittori e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profili professionali dovrebbe essere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esplicitato marcando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con una «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» le celle corrispondenti.</a:t>
            </a:r>
          </a:p>
          <a:p>
            <a:pPr>
              <a:lnSpc>
                <a:spcPct val="120000"/>
              </a:lnSpc>
            </a:pPr>
            <a:endParaRPr lang="it-IT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33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FCF6CAF-F120-A3FD-7FEB-20D8C0D0BECA}"/>
              </a:ext>
            </a:extLst>
          </p:cNvPr>
          <p:cNvSpPr txBox="1"/>
          <p:nvPr/>
        </p:nvSpPr>
        <p:spPr>
          <a:xfrm>
            <a:off x="361063" y="1133294"/>
            <a:ext cx="78683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Matrice di coerenza ESTERNA del progetto formativo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915758"/>
              </p:ext>
            </p:extLst>
          </p:nvPr>
        </p:nvGraphicFramePr>
        <p:xfrm>
          <a:off x="428018" y="1699305"/>
          <a:ext cx="8080441" cy="4560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4667">
                  <a:extLst>
                    <a:ext uri="{9D8B030D-6E8A-4147-A177-3AD203B41FA5}">
                      <a16:colId xmlns:a16="http://schemas.microsoft.com/office/drawing/2014/main" val="289645399"/>
                    </a:ext>
                  </a:extLst>
                </a:gridCol>
                <a:gridCol w="897659">
                  <a:extLst>
                    <a:ext uri="{9D8B030D-6E8A-4147-A177-3AD203B41FA5}">
                      <a16:colId xmlns:a16="http://schemas.microsoft.com/office/drawing/2014/main" val="1355558777"/>
                    </a:ext>
                  </a:extLst>
                </a:gridCol>
                <a:gridCol w="1067623">
                  <a:extLst>
                    <a:ext uri="{9D8B030D-6E8A-4147-A177-3AD203B41FA5}">
                      <a16:colId xmlns:a16="http://schemas.microsoft.com/office/drawing/2014/main" val="3420625545"/>
                    </a:ext>
                  </a:extLst>
                </a:gridCol>
                <a:gridCol w="1067623">
                  <a:extLst>
                    <a:ext uri="{9D8B030D-6E8A-4147-A177-3AD203B41FA5}">
                      <a16:colId xmlns:a16="http://schemas.microsoft.com/office/drawing/2014/main" val="4007440481"/>
                    </a:ext>
                  </a:extLst>
                </a:gridCol>
                <a:gridCol w="1067623">
                  <a:extLst>
                    <a:ext uri="{9D8B030D-6E8A-4147-A177-3AD203B41FA5}">
                      <a16:colId xmlns:a16="http://schemas.microsoft.com/office/drawing/2014/main" val="2234127050"/>
                    </a:ext>
                  </a:extLst>
                </a:gridCol>
                <a:gridCol w="1067623">
                  <a:extLst>
                    <a:ext uri="{9D8B030D-6E8A-4147-A177-3AD203B41FA5}">
                      <a16:colId xmlns:a16="http://schemas.microsoft.com/office/drawing/2014/main" val="500571369"/>
                    </a:ext>
                  </a:extLst>
                </a:gridCol>
                <a:gridCol w="1067623">
                  <a:extLst>
                    <a:ext uri="{9D8B030D-6E8A-4147-A177-3AD203B41FA5}">
                      <a16:colId xmlns:a16="http://schemas.microsoft.com/office/drawing/2014/main" val="3038179304"/>
                    </a:ext>
                  </a:extLst>
                </a:gridCol>
              </a:tblGrid>
              <a:tr h="36944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Descrittori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Profili professionali in uscita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4730539"/>
                  </a:ext>
                </a:extLst>
              </a:tr>
              <a:tr h="369445">
                <a:tc v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profilo_1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profilo_2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profilo_3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profilo_K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218887"/>
                  </a:ext>
                </a:extLst>
              </a:tr>
              <a:tr h="25477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Conoscenza e Comprensione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cc1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29645"/>
                  </a:ext>
                </a:extLst>
              </a:tr>
              <a:tr h="25477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cc2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020791"/>
                  </a:ext>
                </a:extLst>
              </a:tr>
              <a:tr h="25477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094911"/>
                  </a:ext>
                </a:extLst>
              </a:tr>
              <a:tr h="25477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Capacità di Applicare Conoscenza e Comprensione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ca1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739192"/>
                  </a:ext>
                </a:extLst>
              </a:tr>
              <a:tr h="25477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ca2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230749"/>
                  </a:ext>
                </a:extLst>
              </a:tr>
              <a:tr h="25477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156835"/>
                  </a:ext>
                </a:extLst>
              </a:tr>
              <a:tr h="25477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Autonomia di Giudizio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ag1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536615"/>
                  </a:ext>
                </a:extLst>
              </a:tr>
              <a:tr h="25477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ag2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867193"/>
                  </a:ext>
                </a:extLst>
              </a:tr>
              <a:tr h="25477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978808"/>
                  </a:ext>
                </a:extLst>
              </a:tr>
              <a:tr h="25477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Capacità di Comunicazione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ac1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153682"/>
                  </a:ext>
                </a:extLst>
              </a:tr>
              <a:tr h="25477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ac2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79659"/>
                  </a:ext>
                </a:extLst>
              </a:tr>
              <a:tr h="25477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341460"/>
                  </a:ext>
                </a:extLst>
              </a:tr>
              <a:tr h="25477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Capacità di Apprendimento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ap1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43333171"/>
                  </a:ext>
                </a:extLst>
              </a:tr>
              <a:tr h="25477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ap2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46738724"/>
                  </a:ext>
                </a:extLst>
              </a:tr>
              <a:tr h="25477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93166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64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FCF6CAF-F120-A3FD-7FEB-20D8C0D0BECA}"/>
              </a:ext>
            </a:extLst>
          </p:cNvPr>
          <p:cNvSpPr txBox="1"/>
          <p:nvPr/>
        </p:nvSpPr>
        <p:spPr>
          <a:xfrm>
            <a:off x="361063" y="1133294"/>
            <a:ext cx="78683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 </a:t>
            </a:r>
            <a:r>
              <a:rPr lang="it-IT" sz="2200" b="1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Matrice </a:t>
            </a:r>
            <a:r>
              <a:rPr lang="it-IT" sz="22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 coerenza INTERNA del progetto formativo</a:t>
            </a:r>
          </a:p>
        </p:txBody>
      </p:sp>
      <p:sp>
        <p:nvSpPr>
          <p:cNvPr id="3" name="Rettangolo 2"/>
          <p:cNvSpPr/>
          <p:nvPr/>
        </p:nvSpPr>
        <p:spPr>
          <a:xfrm>
            <a:off x="361062" y="1691178"/>
            <a:ext cx="821873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Serve per raccordare i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Descrittori di Dublino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it-IT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con le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Aree di Apprendimento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 (= </a:t>
            </a:r>
            <a:r>
              <a:rPr lang="it-IT" sz="2000" i="1" dirty="0">
                <a:solidFill>
                  <a:schemeClr val="accent1">
                    <a:lumMod val="75000"/>
                  </a:schemeClr>
                </a:solidFill>
              </a:rPr>
              <a:t>raggruppamenti di attività formative in accordo agli obiettivi comuni che li caratterizzano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) individuate nel Documento di Programmazione e nell’Ordinamento del CdS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endParaRPr lang="it-IT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Il raccordo tra Descrittori e Aree di Apprendimento viene esplicitato marcando con una «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X»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le celle corrispondenti.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it-IT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78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1051</TotalTime>
  <Words>1520</Words>
  <Application>Microsoft Office PowerPoint</Application>
  <PresentationFormat>Presentazione su schermo (4:3)</PresentationFormat>
  <Paragraphs>636</Paragraphs>
  <Slides>18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Verdana</vt:lpstr>
      <vt:lpstr>Wingdings</vt:lpstr>
      <vt:lpstr>Tema di Office</vt:lpstr>
      <vt:lpstr>La compilazione delle matrici di Tuning per la progettazione dei CdS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Referente AQ Scuole-componente accademica</dc:title>
  <dc:creator>Chiara</dc:creator>
  <cp:lastModifiedBy>Bruno Bertaccini</cp:lastModifiedBy>
  <cp:revision>99</cp:revision>
  <dcterms:created xsi:type="dcterms:W3CDTF">2024-01-14T16:52:07Z</dcterms:created>
  <dcterms:modified xsi:type="dcterms:W3CDTF">2024-12-03T22:55:55Z</dcterms:modified>
</cp:coreProperties>
</file>