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96" r:id="rId2"/>
    <p:sldId id="297" r:id="rId3"/>
    <p:sldId id="299" r:id="rId4"/>
    <p:sldId id="300" r:id="rId5"/>
    <p:sldId id="298" r:id="rId6"/>
    <p:sldId id="266" r:id="rId7"/>
    <p:sldId id="301" r:id="rId8"/>
    <p:sldId id="302" r:id="rId9"/>
    <p:sldId id="303" r:id="rId10"/>
    <p:sldId id="31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96"/>
            <p14:sldId id="297"/>
            <p14:sldId id="299"/>
            <p14:sldId id="300"/>
            <p14:sldId id="298"/>
            <p14:sldId id="266"/>
            <p14:sldId id="301"/>
            <p14:sldId id="302"/>
            <p14:sldId id="303"/>
            <p14:sldId id="311"/>
            <p14:sldId id="304"/>
            <p14:sldId id="305"/>
            <p14:sldId id="306"/>
            <p14:sldId id="307"/>
            <p14:sldId id="308"/>
            <p14:sldId id="309"/>
            <p14:sldId id="310"/>
            <p14:sldId id="262"/>
          </p14:sldIdLst>
        </p14:section>
        <p14:section name="Sezione predefinita" id="{50BE2F59-D457-4E20-9F58-7256D962DA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C240C3-4545-7805-7B12-00CD203021A2}" name="Michele Marconcini" initials="MM" userId="S::michele.marconcini@unifi.it::b5c2e74f-7140-48e3-849f-b24ee26679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48" autoAdjust="0"/>
  </p:normalViewPr>
  <p:slideViewPr>
    <p:cSldViewPr snapToGrid="0">
      <p:cViewPr varScale="1">
        <p:scale>
          <a:sx n="121" d="100"/>
          <a:sy n="121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CEC5-663E-4B73-8EAD-F5CE76E22ECD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BCC90-6802-4DC1-BB7B-03CA66706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2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4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BCC90-6802-4DC1-BB7B-03CA6670625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39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059b92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14059b926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4" name="Google Shape;184;g314059b926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6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6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22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ED43D8-419E-56E5-B200-408388C94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293" y="742549"/>
            <a:ext cx="6505708" cy="6115451"/>
          </a:xfrm>
          <a:prstGeom prst="rect">
            <a:avLst/>
          </a:prstGeom>
          <a:effectLst/>
        </p:spPr>
      </p:pic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5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6" y="5493546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5" y="5850732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C1D5CB6-4D1E-35DE-C624-C5FC781B3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32" y="163623"/>
            <a:ext cx="596348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FE2FDE1-D0AC-0BCD-84F1-C27C5C934F42}"/>
              </a:ext>
            </a:extLst>
          </p:cNvPr>
          <p:cNvSpPr/>
          <p:nvPr userDrawn="1"/>
        </p:nvSpPr>
        <p:spPr>
          <a:xfrm>
            <a:off x="1" y="6543675"/>
            <a:ext cx="8897416" cy="314324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69524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Immagine che contiene logo, Carattere, simbolo, Elementi grafici&#10;&#10;Descrizione generata automaticamente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36" y="211378"/>
            <a:ext cx="1052990" cy="712272"/>
          </a:xfrm>
          <a:prstGeom prst="rect">
            <a:avLst/>
          </a:prstGeom>
        </p:spPr>
      </p:pic>
      <p:grpSp>
        <p:nvGrpSpPr>
          <p:cNvPr id="4" name="Gruppo 3"/>
          <p:cNvGrpSpPr/>
          <p:nvPr userDrawn="1"/>
        </p:nvGrpSpPr>
        <p:grpSpPr>
          <a:xfrm>
            <a:off x="207170" y="211632"/>
            <a:ext cx="3196088" cy="687793"/>
            <a:chOff x="207170" y="211632"/>
            <a:chExt cx="3196088" cy="68779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F642887-643C-432F-4C5F-2E076236C4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70" y="235857"/>
              <a:ext cx="1364457" cy="640678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10345" y="211632"/>
              <a:ext cx="1792913" cy="68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0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-6056" y="-6055"/>
            <a:ext cx="9144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52CCA149-F065-0577-B511-62C64BEA5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13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3" y="5860566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31" y="163623"/>
            <a:ext cx="596348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3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_solo testo">
  <p:cSld name="Interna_solo tes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1" y="6543675"/>
            <a:ext cx="8897416" cy="314324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62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/>
          <p:nvPr/>
        </p:nvSpPr>
        <p:spPr>
          <a:xfrm>
            <a:off x="7799253" y="6569524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fld id="{00000000-1234-1234-1234-123412341234}" type="slidenum">
              <a:rPr lang="it-IT" sz="825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sz="825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14" descr="HR Excellence in Research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136" y="211378"/>
            <a:ext cx="1052990" cy="71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 descr="Università degli Studi di Firenze. Da un secolo, oltr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8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9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9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DD57-BEB1-4001-9FFC-F431F11584C4}" type="datetimeFigureOut">
              <a:rPr lang="it-IT" smtClean="0"/>
              <a:t>07/07/25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48B5-5024-4D5B-A5A7-912346656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5" y="2004101"/>
            <a:ext cx="7620102" cy="125719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it-IT" sz="2800" b="0" dirty="0"/>
              <a:t>La compilazione delle </a:t>
            </a:r>
            <a:r>
              <a:rPr lang="it-IT" sz="2800" dirty="0"/>
              <a:t>matrici di </a:t>
            </a:r>
            <a:r>
              <a:rPr lang="it-IT" sz="2800" dirty="0" err="1"/>
              <a:t>Tuning</a:t>
            </a:r>
            <a:br>
              <a:rPr lang="it-IT" sz="2800" b="0" dirty="0"/>
            </a:br>
            <a:r>
              <a:rPr lang="it-IT" sz="2800" b="0" dirty="0"/>
              <a:t>per la progettazione dei CdS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Presidio Qualità di Ateneo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0944" y="5915580"/>
            <a:ext cx="4600988" cy="357187"/>
          </a:xfrm>
        </p:spPr>
        <p:txBody>
          <a:bodyPr>
            <a:noAutofit/>
          </a:bodyPr>
          <a:lstStyle/>
          <a:p>
            <a:r>
              <a:rPr lang="it-IT" sz="1400" b="1" dirty="0"/>
              <a:t>Michele Marconcini</a:t>
            </a:r>
          </a:p>
          <a:p>
            <a:r>
              <a:rPr lang="it-IT" sz="1200" dirty="0"/>
              <a:t>7 Luglio 2025</a:t>
            </a:r>
          </a:p>
        </p:txBody>
      </p:sp>
    </p:spTree>
    <p:extLst>
      <p:ext uri="{BB962C8B-B14F-4D97-AF65-F5344CB8AC3E}">
        <p14:creationId xmlns:p14="http://schemas.microsoft.com/office/powerpoint/2010/main" val="25452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Matrice di coerenza INTERNA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è la seconda (in ordine cronologico) da costruire.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NB2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2000" b="1" dirty="0">
                <a:solidFill>
                  <a:schemeClr val="accent2"/>
                </a:solidFill>
              </a:rPr>
              <a:t>evitare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Aree di Apprendimento che raggruppino rispettivamente insegnamenti di base, insegnamenti caratterizzanti  e insegnamenti affini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Esempi: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delle materie matematiche di base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Analisi Matematica, Algebra Geometria, …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delle materie matematiche specifiche per la formazione dell’ingegnere gestionale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Statistica Industriale, Fondamenti di Ricerca Operativa, Teoria dei Sistemi, …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di formazione matematico-statistica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Approssimazione Numerica per Data </a:t>
            </a:r>
            <a:r>
              <a:rPr lang="it-IT" sz="1600" i="1" dirty="0" err="1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, Fondamenti di Statistica per Data Science, Logica per l’Intelligenza Artificiale, …)</a:t>
            </a:r>
          </a:p>
          <a:p>
            <a:pPr marL="342900" indent="-16192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2"/>
                </a:solidFill>
              </a:rPr>
              <a:t>Area di formazione informatica e dell'informazione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Fondamenti di Informatica per Data Science, Organizzazione Dati e Data </a:t>
            </a:r>
            <a:r>
              <a:rPr lang="it-IT" sz="1600" i="1" dirty="0" err="1">
                <a:solidFill>
                  <a:schemeClr val="accent1">
                    <a:lumMod val="75000"/>
                  </a:schemeClr>
                </a:solidFill>
              </a:rPr>
              <a:t>Mining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i="1" dirty="0" err="1">
                <a:solidFill>
                  <a:schemeClr val="accent1">
                    <a:lumMod val="75000"/>
                  </a:schemeClr>
                </a:solidFill>
              </a:rPr>
              <a:t>Computational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 Learning, …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)				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Matrice di coerenza INTERNA del progetto formativo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23018"/>
              </p:ext>
            </p:extLst>
          </p:nvPr>
        </p:nvGraphicFramePr>
        <p:xfrm>
          <a:off x="428018" y="1699305"/>
          <a:ext cx="8080441" cy="456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7">
                  <a:extLst>
                    <a:ext uri="{9D8B030D-6E8A-4147-A177-3AD203B41FA5}">
                      <a16:colId xmlns:a16="http://schemas.microsoft.com/office/drawing/2014/main" val="289645399"/>
                    </a:ext>
                  </a:extLst>
                </a:gridCol>
                <a:gridCol w="897659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2234127050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</a:tblGrid>
              <a:tr h="369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Descrittori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d’Apprendimento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69445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41460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3317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6738724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00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Matrice di mappatura delle attività formative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le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Aree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individuate nel Documento di Programmazione e nell’Ordinamento del CdS con 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Attività Formative (e relativi SSD)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L’elenco delle Attività formative deve OVVIAMENTE contemplare tutte le attività previste come fondamentali, caratterizzanti e affini, oltre a quelle ad eventuale scelta vincolata.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è l’ultima (in ordine cronologico) da costruire ed </a:t>
            </a:r>
            <a:r>
              <a:rPr lang="it-IT" sz="2000" b="1" dirty="0">
                <a:solidFill>
                  <a:schemeClr val="accent2"/>
                </a:solidFill>
              </a:rPr>
              <a:t>è quella che deve essere modificata in ogni occasione </a:t>
            </a:r>
            <a:r>
              <a:rPr lang="it-IT" sz="2000" b="1">
                <a:solidFill>
                  <a:schemeClr val="accent2"/>
                </a:solidFill>
              </a:rPr>
              <a:t>di variazione </a:t>
            </a:r>
            <a:r>
              <a:rPr lang="it-IT" sz="2000" b="1" dirty="0">
                <a:solidFill>
                  <a:schemeClr val="accent2"/>
                </a:solidFill>
              </a:rPr>
              <a:t>regolamentare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raccordo tra Descrittori (eventualmente declinati nelle varie Aree di Apprendimento) e Attività Formative viene esplicitato marcando con una «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X»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le celle corrispondenti.</a:t>
            </a:r>
          </a:p>
        </p:txBody>
      </p:sp>
    </p:spTree>
    <p:extLst>
      <p:ext uri="{BB962C8B-B14F-4D97-AF65-F5344CB8AC3E}">
        <p14:creationId xmlns:p14="http://schemas.microsoft.com/office/powerpoint/2010/main" val="36383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66072"/>
              </p:ext>
            </p:extLst>
          </p:nvPr>
        </p:nvGraphicFramePr>
        <p:xfrm>
          <a:off x="298316" y="1666876"/>
          <a:ext cx="8514944" cy="477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972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922452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1264047232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97373656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698039209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278674704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25260463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di Apprendimento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994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Conoscenza e Comprensione</a:t>
            </a:r>
          </a:p>
        </p:txBody>
      </p:sp>
    </p:spTree>
    <p:extLst>
      <p:ext uri="{BB962C8B-B14F-4D97-AF65-F5344CB8AC3E}">
        <p14:creationId xmlns:p14="http://schemas.microsoft.com/office/powerpoint/2010/main" val="31260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13521"/>
              </p:ext>
            </p:extLst>
          </p:nvPr>
        </p:nvGraphicFramePr>
        <p:xfrm>
          <a:off x="298316" y="1666876"/>
          <a:ext cx="8514944" cy="477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972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922452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1264047232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3973736567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698039209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  <a:gridCol w="577876">
                  <a:extLst>
                    <a:ext uri="{9D8B030D-6E8A-4147-A177-3AD203B41FA5}">
                      <a16:colId xmlns:a16="http://schemas.microsoft.com/office/drawing/2014/main" val="2278674704"/>
                    </a:ext>
                  </a:extLst>
                </a:gridCol>
                <a:gridCol w="577877">
                  <a:extLst>
                    <a:ext uri="{9D8B030D-6E8A-4147-A177-3AD203B41FA5}">
                      <a16:colId xmlns:a16="http://schemas.microsoft.com/office/drawing/2014/main" val="325260463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Aree di Apprendimento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994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area_K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Applicare Conoscenza e Comprensione</a:t>
            </a:r>
          </a:p>
        </p:txBody>
      </p:sp>
    </p:spTree>
    <p:extLst>
      <p:ext uri="{BB962C8B-B14F-4D97-AF65-F5344CB8AC3E}">
        <p14:creationId xmlns:p14="http://schemas.microsoft.com/office/powerpoint/2010/main" val="164159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92759"/>
              </p:ext>
            </p:extLst>
          </p:nvPr>
        </p:nvGraphicFramePr>
        <p:xfrm>
          <a:off x="298316" y="168633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Autonomia di Giudizio</a:t>
            </a:r>
          </a:p>
        </p:txBody>
      </p:sp>
    </p:spTree>
    <p:extLst>
      <p:ext uri="{BB962C8B-B14F-4D97-AF65-F5344CB8AC3E}">
        <p14:creationId xmlns:p14="http://schemas.microsoft.com/office/powerpoint/2010/main" val="254110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24646"/>
              </p:ext>
            </p:extLst>
          </p:nvPr>
        </p:nvGraphicFramePr>
        <p:xfrm>
          <a:off x="298316" y="169930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3.4: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Comunicazione</a:t>
            </a:r>
          </a:p>
        </p:txBody>
      </p:sp>
    </p:spTree>
    <p:extLst>
      <p:ext uri="{BB962C8B-B14F-4D97-AF65-F5344CB8AC3E}">
        <p14:creationId xmlns:p14="http://schemas.microsoft.com/office/powerpoint/2010/main" val="144330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66167"/>
              </p:ext>
            </p:extLst>
          </p:nvPr>
        </p:nvGraphicFramePr>
        <p:xfrm>
          <a:off x="298316" y="1699301"/>
          <a:ext cx="8022077" cy="437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86">
                  <a:extLst>
                    <a:ext uri="{9D8B030D-6E8A-4147-A177-3AD203B41FA5}">
                      <a16:colId xmlns:a16="http://schemas.microsoft.com/office/drawing/2014/main" val="2568300209"/>
                    </a:ext>
                  </a:extLst>
                </a:gridCol>
                <a:gridCol w="1601821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2729154605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948793006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134894">
                  <a:extLst>
                    <a:ext uri="{9D8B030D-6E8A-4147-A177-3AD203B41FA5}">
                      <a16:colId xmlns:a16="http://schemas.microsoft.com/office/drawing/2014/main" val="3425994837"/>
                    </a:ext>
                  </a:extLst>
                </a:gridCol>
              </a:tblGrid>
              <a:tr h="399437">
                <a:tc gridSpan="2">
                  <a:txBody>
                    <a:bodyPr/>
                    <a:lstStyle/>
                    <a:p>
                      <a:pPr marL="628650" indent="0" algn="l" fontAlgn="b">
                        <a:tabLst>
                          <a:tab pos="719138" algn="l"/>
                        </a:tabLst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6191"/>
                  </a:ext>
                </a:extLst>
              </a:tr>
              <a:tr h="399437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attività </a:t>
                      </a:r>
                      <a:b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formative</a:t>
                      </a: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: descrittori trasversali a tutte le Aree d’Apprendimento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275462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3217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SSD1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SSD2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SSD3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att_form6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att_form7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SSD4</a:t>
                      </a: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att_form8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250816" y="919286"/>
            <a:ext cx="786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3.5: Matrice di mappatura delle attività formative </a:t>
            </a:r>
            <a:b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descrittore</a:t>
            </a:r>
            <a:r>
              <a:rPr lang="it-IT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Capacità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228847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597" y="2137378"/>
            <a:ext cx="8261350" cy="47770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594527" y="1204630"/>
            <a:ext cx="786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it-IT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  <a:p>
            <a:pPr marL="0" lvl="3"/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coerenza esterna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progetto formativo</a:t>
            </a:r>
            <a:endParaRPr lang="it-IT" sz="20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it-IT" sz="20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coerenza interna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progetto formativo</a:t>
            </a: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mappatura delle attività formative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7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1063" y="1617640"/>
            <a:ext cx="8205763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Matrice di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rappresenta una sintesi operativa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dei principi fondamentali sviluppati nell'ambito di </a:t>
            </a:r>
          </a:p>
          <a:p>
            <a:pPr>
              <a:lnSpc>
                <a:spcPct val="120000"/>
              </a:lnSpc>
            </a:pPr>
            <a:r>
              <a:rPr lang="it-IT" sz="2000" b="1" i="1" dirty="0" err="1">
                <a:solidFill>
                  <a:schemeClr val="accent2"/>
                </a:solidFill>
              </a:rPr>
              <a:t>Tuning</a:t>
            </a:r>
            <a:r>
              <a:rPr lang="it-IT" sz="2000" b="1" i="1" dirty="0">
                <a:solidFill>
                  <a:schemeClr val="accent2"/>
                </a:solidFill>
              </a:rPr>
              <a:t> Educational </a:t>
            </a:r>
            <a:r>
              <a:rPr lang="it-IT" sz="2000" b="1" i="1" dirty="0" err="1">
                <a:solidFill>
                  <a:schemeClr val="accent2"/>
                </a:solidFill>
              </a:rPr>
              <a:t>Structures</a:t>
            </a:r>
            <a:r>
              <a:rPr lang="it-IT" sz="2000" b="1" i="1" dirty="0">
                <a:solidFill>
                  <a:schemeClr val="accent2"/>
                </a:solidFill>
              </a:rPr>
              <a:t> in Europe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un progetto europeo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(noto come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progetto </a:t>
            </a:r>
            <a:r>
              <a:rPr lang="it-IT" sz="2000" b="1" i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lanciato nel 2000 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con l'obiettivo di promuovere l'innovazione e migliorare la qualità della didattica nel contesto dell'istruzione superiore. 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Tale iniziativa è strettamente legata al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Processo di Bologna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che ha come finalità principale la creazione di uno Spazio Europeo dell'Istruzione Superiore (EHEA), favorendo la mobilità degli studenti e dei laureati, la comparabilità dei titoli accademici e l'armonizzazione dei sistemi universitari.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4319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1063" y="1624126"/>
            <a:ext cx="845868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progetto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si distingue per il suo approccio pratico e collaborativo, coinvolgendo università, docenti e stakeholder al fine di identificare e sviluppare competenze specifiche e trasversali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generic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subject-specific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competences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che i corsi di studio devono garantire ai propri studenti.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Questo metodo ha permesso di costruire una base comune per la progettazione e la valutazione dei percorsi formativi, utilizzando strumenti quali:</a:t>
            </a:r>
          </a:p>
          <a:p>
            <a:pPr marL="719138" indent="-3571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definizione dei </a:t>
            </a:r>
            <a:r>
              <a:rPr lang="it-IT" sz="2000" b="1" dirty="0">
                <a:solidFill>
                  <a:schemeClr val="accent2"/>
                </a:solidFill>
              </a:rPr>
              <a:t>risultati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outcomes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in termini di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conoscenze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abilità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competenze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19138" indent="-3571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2000" b="1" dirty="0">
                <a:solidFill>
                  <a:schemeClr val="accent2"/>
                </a:solidFill>
              </a:rPr>
              <a:t>focus sull'occupabilità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e sul dialogo costante con il mercato del lavoro per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allineare le competenze accademiche alle esigenze professionali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81495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1062" y="1691178"/>
            <a:ext cx="8218733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compilazione delle Matrici di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Tuning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è necessariamente un’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azione specifica di ogni Corso di Studio 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perché deve fare riferimento alla progettazione dell’offerta formativa sviluppata a partire dagli obiettivi formativi generali definiti dai decreti delle Classi di Laurea e delle Classi di Laurea Magistrale.</a:t>
            </a:r>
          </a:p>
        </p:txBody>
      </p:sp>
    </p:spTree>
    <p:extLst>
      <p:ext uri="{BB962C8B-B14F-4D97-AF65-F5344CB8AC3E}">
        <p14:creationId xmlns:p14="http://schemas.microsoft.com/office/powerpoint/2010/main" val="216097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ccia circolare in giù 61">
            <a:extLst>
              <a:ext uri="{FF2B5EF4-FFF2-40B4-BE49-F238E27FC236}">
                <a16:creationId xmlns:a16="http://schemas.microsoft.com/office/drawing/2014/main" id="{96A5AE43-A3F7-2E72-944E-70B2DFC90A7C}"/>
              </a:ext>
            </a:extLst>
          </p:cNvPr>
          <p:cNvSpPr/>
          <p:nvPr/>
        </p:nvSpPr>
        <p:spPr>
          <a:xfrm flipV="1">
            <a:off x="4053191" y="3719666"/>
            <a:ext cx="4252282" cy="793966"/>
          </a:xfrm>
          <a:prstGeom prst="curvedDownArrow">
            <a:avLst>
              <a:gd name="adj1" fmla="val 24857"/>
              <a:gd name="adj2" fmla="val 52775"/>
              <a:gd name="adj3" fmla="val 2722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87D612D-FDC6-5E53-A1D9-7344783A02C2}"/>
              </a:ext>
            </a:extLst>
          </p:cNvPr>
          <p:cNvGrpSpPr/>
          <p:nvPr/>
        </p:nvGrpSpPr>
        <p:grpSpPr>
          <a:xfrm>
            <a:off x="384383" y="3702433"/>
            <a:ext cx="1528798" cy="1620824"/>
            <a:chOff x="600921" y="4272556"/>
            <a:chExt cx="1768349" cy="1620824"/>
          </a:xfrm>
          <a:solidFill>
            <a:schemeClr val="bg1">
              <a:lumMod val="85000"/>
            </a:schemeClr>
          </a:solidFill>
        </p:grpSpPr>
        <p:sp>
          <p:nvSpPr>
            <p:cNvPr id="19" name="Callout: freccia in su 18">
              <a:extLst>
                <a:ext uri="{FF2B5EF4-FFF2-40B4-BE49-F238E27FC236}">
                  <a16:creationId xmlns:a16="http://schemas.microsoft.com/office/drawing/2014/main" id="{018B5C55-E14E-7AEA-B307-31EF6762B50F}"/>
                </a:ext>
              </a:extLst>
            </p:cNvPr>
            <p:cNvSpPr/>
            <p:nvPr/>
          </p:nvSpPr>
          <p:spPr>
            <a:xfrm>
              <a:off x="600921" y="4272556"/>
              <a:ext cx="1768349" cy="1191601"/>
            </a:xfrm>
            <a:prstGeom prst="upArrowCallou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llout: freccia in su 25">
              <a:extLst>
                <a:ext uri="{FF2B5EF4-FFF2-40B4-BE49-F238E27FC236}">
                  <a16:creationId xmlns:a16="http://schemas.microsoft.com/office/drawing/2014/main" id="{DBDC6F17-E9D3-7739-E0D5-31E7DE937201}"/>
                </a:ext>
              </a:extLst>
            </p:cNvPr>
            <p:cNvSpPr/>
            <p:nvPr/>
          </p:nvSpPr>
          <p:spPr>
            <a:xfrm rot="10800000">
              <a:off x="600921" y="4701779"/>
              <a:ext cx="1768349" cy="1191601"/>
            </a:xfrm>
            <a:prstGeom prst="upArrowCallou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96A5AE43-A3F7-2E72-944E-70B2DFC90A7C}"/>
              </a:ext>
            </a:extLst>
          </p:cNvPr>
          <p:cNvSpPr/>
          <p:nvPr/>
        </p:nvSpPr>
        <p:spPr>
          <a:xfrm flipH="1">
            <a:off x="1815830" y="1749455"/>
            <a:ext cx="2483796" cy="716628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2767F-F003-67E3-6337-CDDBE53C741B}"/>
              </a:ext>
            </a:extLst>
          </p:cNvPr>
          <p:cNvGrpSpPr/>
          <p:nvPr/>
        </p:nvGrpSpPr>
        <p:grpSpPr>
          <a:xfrm>
            <a:off x="318269" y="5466104"/>
            <a:ext cx="1635089" cy="855407"/>
            <a:chOff x="2222090" y="5308689"/>
            <a:chExt cx="1914834" cy="855407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A49850CC-682D-585B-7E67-8A7F9567BD8E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94FA8C4-C8FF-FF59-CF69-8C4B23FE52E2}"/>
                </a:ext>
              </a:extLst>
            </p:cNvPr>
            <p:cNvSpPr txBox="1"/>
            <p:nvPr/>
          </p:nvSpPr>
          <p:spPr>
            <a:xfrm>
              <a:off x="2222090" y="5379154"/>
              <a:ext cx="19148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Profili professionali in uscita</a:t>
              </a:r>
            </a:p>
            <a:p>
              <a:pPr algn="ctr"/>
              <a:r>
                <a:rPr lang="it-IT" sz="1400" dirty="0"/>
                <a:t>(SUA A2.a)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92DC3530-FB64-DDD4-1399-BC39C4A584E0}"/>
              </a:ext>
            </a:extLst>
          </p:cNvPr>
          <p:cNvGrpSpPr/>
          <p:nvPr/>
        </p:nvGrpSpPr>
        <p:grpSpPr>
          <a:xfrm>
            <a:off x="334156" y="1153394"/>
            <a:ext cx="1652488" cy="855407"/>
            <a:chOff x="2172926" y="5308689"/>
            <a:chExt cx="1963998" cy="855407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40B24774-95C1-76FD-31B8-F0CA6FE1EE25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9411812-CCC1-126F-E27A-D3710BBBE32D}"/>
                </a:ext>
              </a:extLst>
            </p:cNvPr>
            <p:cNvSpPr txBox="1"/>
            <p:nvPr/>
          </p:nvSpPr>
          <p:spPr>
            <a:xfrm>
              <a:off x="2172926" y="5340665"/>
              <a:ext cx="19148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qualificanti </a:t>
              </a:r>
            </a:p>
            <a:p>
              <a:pPr algn="ctr"/>
              <a:r>
                <a:rPr lang="it-IT" sz="1400" b="1" dirty="0"/>
                <a:t>(Classe di Laurea)</a:t>
              </a:r>
              <a:endParaRPr lang="it-IT" sz="1400" dirty="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58AC31C-24BE-C79C-DF32-DE47EE1A1B8A}"/>
              </a:ext>
            </a:extLst>
          </p:cNvPr>
          <p:cNvGrpSpPr/>
          <p:nvPr/>
        </p:nvGrpSpPr>
        <p:grpSpPr>
          <a:xfrm>
            <a:off x="175098" y="2591135"/>
            <a:ext cx="1958546" cy="990649"/>
            <a:chOff x="2172926" y="5308689"/>
            <a:chExt cx="1963998" cy="866879"/>
          </a:xfrm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C843E690-9776-313F-FF67-06618D16CFA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D34ADC7-1F06-2FFF-90E5-9D1BCC13C3B1}"/>
                </a:ext>
              </a:extLst>
            </p:cNvPr>
            <p:cNvSpPr txBox="1"/>
            <p:nvPr/>
          </p:nvSpPr>
          <p:spPr>
            <a:xfrm>
              <a:off x="2172926" y="5340665"/>
              <a:ext cx="1914835" cy="834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specifici di CdS e </a:t>
              </a:r>
              <a:br>
                <a:rPr lang="it-IT" sz="1400" b="1" dirty="0"/>
              </a:br>
              <a:r>
                <a:rPr lang="it-IT" sz="1400" b="1" dirty="0"/>
                <a:t>Aree Apprendimento</a:t>
              </a:r>
            </a:p>
            <a:p>
              <a:pPr algn="ctr"/>
              <a:r>
                <a:rPr lang="it-IT" sz="1400" dirty="0"/>
                <a:t>(SUA A4.a)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B9F1B0-30D5-154C-3DD6-4AEB605C3CF0}"/>
              </a:ext>
            </a:extLst>
          </p:cNvPr>
          <p:cNvSpPr txBox="1"/>
          <p:nvPr/>
        </p:nvSpPr>
        <p:spPr>
          <a:xfrm>
            <a:off x="318268" y="4150150"/>
            <a:ext cx="16921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Comitato di Indirizzo </a:t>
            </a:r>
            <a:br>
              <a:rPr lang="it-IT" sz="1400" b="1" dirty="0"/>
            </a:br>
            <a:r>
              <a:rPr lang="it-IT" sz="1400" b="1" dirty="0"/>
              <a:t>(parti sociali)</a:t>
            </a:r>
            <a:endParaRPr lang="it-IT" sz="1400" dirty="0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6CCD36CE-9F06-DA3F-C884-59406A6859A4}"/>
              </a:ext>
            </a:extLst>
          </p:cNvPr>
          <p:cNvSpPr/>
          <p:nvPr/>
        </p:nvSpPr>
        <p:spPr>
          <a:xfrm rot="16200000">
            <a:off x="2248678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0326FB9-6880-2B9D-CDE3-0A8205D6673B}"/>
              </a:ext>
            </a:extLst>
          </p:cNvPr>
          <p:cNvGrpSpPr/>
          <p:nvPr/>
        </p:nvGrpSpPr>
        <p:grpSpPr>
          <a:xfrm>
            <a:off x="2732679" y="2591135"/>
            <a:ext cx="1635089" cy="977539"/>
            <a:chOff x="2222090" y="5308689"/>
            <a:chExt cx="1914834" cy="855407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B6085AB-A477-8E68-AE55-8E5A7E53A19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8FE5D78-3344-68CB-ECCF-DD990E653507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Descrittori di Dublino</a:t>
              </a:r>
            </a:p>
            <a:p>
              <a:pPr algn="ctr"/>
              <a:r>
                <a:rPr lang="it-IT" sz="1400" dirty="0"/>
                <a:t>(Quadri A4.b1,b2,c)</a:t>
              </a:r>
            </a:p>
          </p:txBody>
        </p:sp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B89D207-B62E-B5B2-88C3-49817363F49D}"/>
              </a:ext>
            </a:extLst>
          </p:cNvPr>
          <p:cNvCxnSpPr>
            <a:cxnSpLocks/>
          </p:cNvCxnSpPr>
          <p:nvPr/>
        </p:nvCxnSpPr>
        <p:spPr>
          <a:xfrm flipV="1">
            <a:off x="1014391" y="4130431"/>
            <a:ext cx="255814" cy="5443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AD967B-A31B-AE5B-E182-DB1AEB10A3E8}"/>
              </a:ext>
            </a:extLst>
          </p:cNvPr>
          <p:cNvGrpSpPr/>
          <p:nvPr/>
        </p:nvGrpSpPr>
        <p:grpSpPr>
          <a:xfrm>
            <a:off x="4966803" y="2591135"/>
            <a:ext cx="1635089" cy="1020806"/>
            <a:chOff x="2222090" y="5308689"/>
            <a:chExt cx="1914834" cy="855407"/>
          </a:xfrm>
        </p:grpSpPr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E8BC6EA6-E36E-E860-218F-141A4540DB21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2931F03-5798-B94C-3234-88C19E69C3EA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79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Risultati di apprendimento attesi del </a:t>
              </a:r>
              <a:r>
                <a:rPr lang="it-IT" sz="1400" b="1" dirty="0" err="1"/>
                <a:t>CdS</a:t>
              </a:r>
              <a:endParaRPr lang="it-IT" sz="1400" b="1" dirty="0"/>
            </a:p>
            <a:p>
              <a:pPr algn="ctr"/>
              <a:r>
                <a:rPr lang="it-IT" sz="1400" dirty="0"/>
                <a:t>(Quadri A4.b1,b2,c)</a:t>
              </a:r>
            </a:p>
          </p:txBody>
        </p:sp>
      </p:grp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43BB6363-DB9B-CD66-523B-734DB53AC656}"/>
              </a:ext>
            </a:extLst>
          </p:cNvPr>
          <p:cNvSpPr/>
          <p:nvPr/>
        </p:nvSpPr>
        <p:spPr>
          <a:xfrm rot="16200000">
            <a:off x="4486360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F3600D08-657F-F1E8-5F3B-A1B5EB61BA2C}"/>
              </a:ext>
            </a:extLst>
          </p:cNvPr>
          <p:cNvSpPr/>
          <p:nvPr/>
        </p:nvSpPr>
        <p:spPr>
          <a:xfrm>
            <a:off x="936307" y="2081284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E9D4A0D-1CDF-1A98-AD1B-263FAF36EC7A}"/>
              </a:ext>
            </a:extLst>
          </p:cNvPr>
          <p:cNvGrpSpPr/>
          <p:nvPr/>
        </p:nvGrpSpPr>
        <p:grpSpPr>
          <a:xfrm>
            <a:off x="7200928" y="2591135"/>
            <a:ext cx="1635089" cy="1020806"/>
            <a:chOff x="2222090" y="5308689"/>
            <a:chExt cx="1914834" cy="855407"/>
          </a:xfrm>
        </p:grpSpPr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9E22CD22-7832-99FB-2367-2DEF1E1ED4DC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32E57BAF-945D-3E7C-6AE5-0D26E2F14FBB}"/>
                </a:ext>
              </a:extLst>
            </p:cNvPr>
            <p:cNvSpPr txBox="1"/>
            <p:nvPr/>
          </p:nvSpPr>
          <p:spPr>
            <a:xfrm>
              <a:off x="2222090" y="5345304"/>
              <a:ext cx="1914834" cy="79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Obiettivi formativi e risultati di apprendimento degli insegnamenti</a:t>
              </a:r>
              <a:endParaRPr lang="it-IT" sz="1400" dirty="0"/>
            </a:p>
          </p:txBody>
        </p:sp>
      </p:grpSp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468412F7-7BA5-6794-7476-A64C81D78899}"/>
              </a:ext>
            </a:extLst>
          </p:cNvPr>
          <p:cNvSpPr/>
          <p:nvPr/>
        </p:nvSpPr>
        <p:spPr>
          <a:xfrm rot="16200000">
            <a:off x="6718175" y="2863847"/>
            <a:ext cx="411982" cy="469793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626CD427-B9A8-0121-F255-BA6E67B8047D}"/>
              </a:ext>
            </a:extLst>
          </p:cNvPr>
          <p:cNvSpPr/>
          <p:nvPr/>
        </p:nvSpPr>
        <p:spPr>
          <a:xfrm>
            <a:off x="7856786" y="4363722"/>
            <a:ext cx="411982" cy="1129144"/>
          </a:xfrm>
          <a:prstGeom prst="downArrow">
            <a:avLst>
              <a:gd name="adj1" fmla="val 50000"/>
              <a:gd name="adj2" fmla="val 56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444BA0FA-381D-75FA-74C9-91E580291AE5}"/>
              </a:ext>
            </a:extLst>
          </p:cNvPr>
          <p:cNvGrpSpPr/>
          <p:nvPr/>
        </p:nvGrpSpPr>
        <p:grpSpPr>
          <a:xfrm>
            <a:off x="7106628" y="5576361"/>
            <a:ext cx="1823687" cy="688052"/>
            <a:chOff x="2222090" y="5297210"/>
            <a:chExt cx="1914834" cy="870403"/>
          </a:xfrm>
        </p:grpSpPr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630DAF22-2023-5C58-BEB3-ECD7F6193A72}"/>
                </a:ext>
              </a:extLst>
            </p:cNvPr>
            <p:cNvSpPr/>
            <p:nvPr/>
          </p:nvSpPr>
          <p:spPr>
            <a:xfrm>
              <a:off x="2222090" y="5308689"/>
              <a:ext cx="1914834" cy="85540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7A34EA9C-4DF2-49EC-A7EC-CCFF35580E8C}"/>
                </a:ext>
              </a:extLst>
            </p:cNvPr>
            <p:cNvSpPr txBox="1"/>
            <p:nvPr/>
          </p:nvSpPr>
          <p:spPr>
            <a:xfrm>
              <a:off x="2222090" y="5297210"/>
              <a:ext cx="1914834" cy="870403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err="1"/>
                <a:t>Syllabus</a:t>
              </a:r>
              <a:r>
                <a:rPr lang="it-IT" sz="1400" b="1" dirty="0"/>
                <a:t> insegnamenti</a:t>
              </a:r>
              <a:endParaRPr lang="it-IT" sz="1400" dirty="0"/>
            </a:p>
          </p:txBody>
        </p:sp>
      </p:grpSp>
      <p:sp>
        <p:nvSpPr>
          <p:cNvPr id="52" name="Freccia circolare in giù 51">
            <a:extLst>
              <a:ext uri="{FF2B5EF4-FFF2-40B4-BE49-F238E27FC236}">
                <a16:creationId xmlns:a16="http://schemas.microsoft.com/office/drawing/2014/main" id="{CD52F967-9438-F7EB-A99E-C2F18EBB9724}"/>
              </a:ext>
            </a:extLst>
          </p:cNvPr>
          <p:cNvSpPr/>
          <p:nvPr/>
        </p:nvSpPr>
        <p:spPr>
          <a:xfrm rot="7404722">
            <a:off x="1693460" y="4695240"/>
            <a:ext cx="2760290" cy="785490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04636453-AFCD-72CE-5CD7-ACEFB92B2604}"/>
              </a:ext>
            </a:extLst>
          </p:cNvPr>
          <p:cNvGrpSpPr/>
          <p:nvPr/>
        </p:nvGrpSpPr>
        <p:grpSpPr>
          <a:xfrm>
            <a:off x="3004369" y="1003133"/>
            <a:ext cx="1922879" cy="838996"/>
            <a:chOff x="5238750" y="4587891"/>
            <a:chExt cx="1635089" cy="768108"/>
          </a:xfrm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ABDFC98F-CB81-AA0F-7F54-1B1A0EB3EDAC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2B0893E1-B046-CAC5-F0A9-44329F4032E6}"/>
                </a:ext>
              </a:extLst>
            </p:cNvPr>
            <p:cNvSpPr txBox="1"/>
            <p:nvPr/>
          </p:nvSpPr>
          <p:spPr>
            <a:xfrm>
              <a:off x="5238750" y="4621965"/>
              <a:ext cx="1635089" cy="676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Matrice di Tuning</a:t>
              </a:r>
            </a:p>
            <a:p>
              <a:pPr algn="ctr"/>
              <a:r>
                <a:rPr lang="it-IT" sz="1200" b="1" dirty="0"/>
                <a:t>di </a:t>
              </a:r>
              <a:br>
                <a:rPr lang="it-IT" sz="1200" b="1" dirty="0"/>
              </a:b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</a:rPr>
                <a:t>coerenza interna</a:t>
              </a:r>
              <a:endParaRPr lang="it-IT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DD88EB7-A9AB-BA78-AEC7-2E1DEE848106}"/>
              </a:ext>
            </a:extLst>
          </p:cNvPr>
          <p:cNvGrpSpPr/>
          <p:nvPr/>
        </p:nvGrpSpPr>
        <p:grpSpPr>
          <a:xfrm>
            <a:off x="2831340" y="4700582"/>
            <a:ext cx="1832415" cy="960632"/>
            <a:chOff x="5238750" y="4587891"/>
            <a:chExt cx="1635089" cy="833912"/>
          </a:xfrm>
        </p:grpSpPr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C9904227-6D60-84EF-C5C5-F6BF9644C9B1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650B09AA-1CFB-B389-56C1-022304389A08}"/>
                </a:ext>
              </a:extLst>
            </p:cNvPr>
            <p:cNvSpPr txBox="1"/>
            <p:nvPr/>
          </p:nvSpPr>
          <p:spPr>
            <a:xfrm>
              <a:off x="5267683" y="4652362"/>
              <a:ext cx="157143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Matrice di Tuning</a:t>
              </a:r>
            </a:p>
            <a:p>
              <a:pPr algn="ctr"/>
              <a:r>
                <a:rPr lang="it-IT" sz="1400" b="1" dirty="0"/>
                <a:t>di </a:t>
              </a:r>
              <a:br>
                <a:rPr lang="it-IT" sz="1400" b="1" dirty="0"/>
              </a:b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</a:rPr>
                <a:t>coerenza esterna</a:t>
              </a:r>
              <a:endParaRPr lang="it-IT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F207ABE-7AD8-0A17-BB68-ADBEB23AA326}"/>
              </a:ext>
            </a:extLst>
          </p:cNvPr>
          <p:cNvGrpSpPr/>
          <p:nvPr/>
        </p:nvGrpSpPr>
        <p:grpSpPr>
          <a:xfrm>
            <a:off x="5248228" y="4228355"/>
            <a:ext cx="2073404" cy="868939"/>
            <a:chOff x="5238750" y="4587891"/>
            <a:chExt cx="1648948" cy="768108"/>
          </a:xfrm>
          <a:solidFill>
            <a:schemeClr val="bg1"/>
          </a:solidFill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5DD8AB5C-7393-1970-F2E5-4AF5649671C2}"/>
                </a:ext>
              </a:extLst>
            </p:cNvPr>
            <p:cNvSpPr/>
            <p:nvPr/>
          </p:nvSpPr>
          <p:spPr>
            <a:xfrm>
              <a:off x="5238750" y="4587891"/>
              <a:ext cx="1635089" cy="768108"/>
            </a:xfrm>
            <a:prstGeom prst="rect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A7FB340C-C597-CBA6-325E-1ED591957BFB}"/>
                </a:ext>
              </a:extLst>
            </p:cNvPr>
            <p:cNvSpPr txBox="1"/>
            <p:nvPr/>
          </p:nvSpPr>
          <p:spPr>
            <a:xfrm>
              <a:off x="5252609" y="4626030"/>
              <a:ext cx="1635089" cy="48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Matrice di Tuning</a:t>
              </a:r>
            </a:p>
            <a:p>
              <a:pPr algn="ctr"/>
              <a:r>
                <a:rPr lang="it-IT" sz="1400" b="1" dirty="0"/>
                <a:t>di mappatura</a:t>
              </a:r>
              <a:br>
                <a:rPr lang="it-IT" sz="1400" b="1" dirty="0"/>
              </a:br>
              <a:r>
                <a:rPr lang="it-IT" sz="1400" b="1" dirty="0"/>
                <a:t>delle attività formative</a:t>
              </a:r>
              <a:endParaRPr lang="it-IT" sz="14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Matrice di coerenza ESTERNA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 di Dublino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(ovvero l’insieme dei criteri generali utilizzati per definire i risultati di apprendimento attesi per ciascun ciclo di studio)</a:t>
            </a:r>
            <a:br>
              <a:rPr lang="it-IT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con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profili professionali in uscita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individuati dal Comitato di Indirizzo e successivamente descritti nel Documento di Programmazione e nell’Ordinamento del CdS.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: è la prima (in ordine cronologico) da costruire.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raccordo tra Descrittori e profili professionali dovrebbe essere esplicitato marcando con una «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» le celle corrispondenti.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3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Matrice di coerenza ESTERNA del progetto formativo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15758"/>
              </p:ext>
            </p:extLst>
          </p:nvPr>
        </p:nvGraphicFramePr>
        <p:xfrm>
          <a:off x="428018" y="1699305"/>
          <a:ext cx="8080441" cy="456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7">
                  <a:extLst>
                    <a:ext uri="{9D8B030D-6E8A-4147-A177-3AD203B41FA5}">
                      <a16:colId xmlns:a16="http://schemas.microsoft.com/office/drawing/2014/main" val="289645399"/>
                    </a:ext>
                  </a:extLst>
                </a:gridCol>
                <a:gridCol w="897659">
                  <a:extLst>
                    <a:ext uri="{9D8B030D-6E8A-4147-A177-3AD203B41FA5}">
                      <a16:colId xmlns:a16="http://schemas.microsoft.com/office/drawing/2014/main" val="1355558777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420625545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4007440481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2234127050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500571369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3038179304"/>
                    </a:ext>
                  </a:extLst>
                </a:gridCol>
              </a:tblGrid>
              <a:tr h="369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Descrittori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Profili professionali in uscita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30539"/>
                  </a:ext>
                </a:extLst>
              </a:tr>
              <a:tr h="369445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profilo_3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profilo_K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18887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64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2079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4911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Applicare Conoscenza e Comprensione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3919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3074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6835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Autonomia di Giudizio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6615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ag2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67193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8808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Comunicazione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3682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659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41460"/>
                  </a:ext>
                </a:extLst>
              </a:tr>
              <a:tr h="2547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Capacità di Apprendimento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3317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ap2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6738724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316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4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CAF-F120-A3FD-7FEB-20D8C0D0BECA}"/>
              </a:ext>
            </a:extLst>
          </p:cNvPr>
          <p:cNvSpPr txBox="1"/>
          <p:nvPr/>
        </p:nvSpPr>
        <p:spPr>
          <a:xfrm>
            <a:off x="361063" y="1133294"/>
            <a:ext cx="786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Matrice di coerenza INTERNA del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1062" y="1691178"/>
            <a:ext cx="82187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Serve per raccordare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Descrittori di Dublino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con le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Aree di Apprendimento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(=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raggruppamenti di attività formative in accordo agli obiettivi comuni che li caratterizzano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) individuate nel Documento di Programmazione e nell’Ordinamento del CdS.</a:t>
            </a:r>
          </a:p>
          <a:p>
            <a:pPr>
              <a:lnSpc>
                <a:spcPct val="120000"/>
              </a:lnSpc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raccordo tra Descrittori e Aree di Apprendimento viene esplicitato marcando con una «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X»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le celle corrispondenti.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3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1518</TotalTime>
  <Words>1645</Words>
  <Application>Microsoft Macintosh PowerPoint</Application>
  <PresentationFormat>Presentazione su schermo (4:3)</PresentationFormat>
  <Paragraphs>637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Verdana</vt:lpstr>
      <vt:lpstr>Wingdings</vt:lpstr>
      <vt:lpstr>Tema di Office</vt:lpstr>
      <vt:lpstr>La compilazione delle matrici di Tuning per la progettazione dei CdS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Referente AQ Scuole-componente accademica</dc:title>
  <dc:creator>Chiara</dc:creator>
  <cp:lastModifiedBy>Giovanna Del Gobbo</cp:lastModifiedBy>
  <cp:revision>100</cp:revision>
  <dcterms:created xsi:type="dcterms:W3CDTF">2024-01-14T16:52:07Z</dcterms:created>
  <dcterms:modified xsi:type="dcterms:W3CDTF">2025-07-07T12:10:37Z</dcterms:modified>
</cp:coreProperties>
</file>