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10"/>
  </p:notesMasterIdLst>
  <p:handoutMasterIdLst>
    <p:handoutMasterId r:id="rId11"/>
  </p:handoutMasterIdLst>
  <p:sldIdLst>
    <p:sldId id="277" r:id="rId2"/>
    <p:sldId id="287" r:id="rId3"/>
    <p:sldId id="294" r:id="rId4"/>
    <p:sldId id="295" r:id="rId5"/>
    <p:sldId id="296" r:id="rId6"/>
    <p:sldId id="297" r:id="rId7"/>
    <p:sldId id="298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versità di Firenze" id="{520D3306-1561-5743-87FC-F53F0B38378C}">
          <p14:sldIdLst>
            <p14:sldId id="277"/>
            <p14:sldId id="287"/>
            <p14:sldId id="294"/>
            <p14:sldId id="295"/>
            <p14:sldId id="296"/>
            <p14:sldId id="297"/>
            <p14:sldId id="298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A41"/>
    <a:srgbClr val="004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7" autoAdjust="0"/>
    <p:restoredTop sz="97368" autoAdjust="0"/>
  </p:normalViewPr>
  <p:slideViewPr>
    <p:cSldViewPr snapToGrid="0" snapToObjects="1">
      <p:cViewPr varScale="1">
        <p:scale>
          <a:sx n="129" d="100"/>
          <a:sy n="129" d="100"/>
        </p:scale>
        <p:origin x="183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53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E8E263-63B2-8F46-AB13-25ACC3A615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DA6859-990C-7C4C-BE71-DABC78436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2513-12D4-7C45-A4B1-0A7A90C954B8}" type="datetimeFigureOut">
              <a:rPr lang="it-IT" smtClean="0"/>
              <a:t>01/07/25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1BC25-3502-BF49-B8D6-A38595555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73EA4-7348-0245-AA8D-B2CBA2DCA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8D0A8-37A5-BE4D-90A6-FB32B9A6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6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7045-9255-E947-B6AE-7BFBA280817C}" type="datetimeFigureOut">
              <a:rPr lang="it-IT" smtClean="0"/>
              <a:t>01/07/25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7D7B2-511C-5746-97D1-507EEDB38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5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35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938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EB157-51AA-3117-D368-6BCCC5C6C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6C94CF3-FA0F-2988-8E19-C89BDFE57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A928E4D-1606-D63A-5A12-9FB217B06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C043FE-E0CB-5A69-9D06-E11120CC18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115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42828-6D51-456E-65BE-870866AF4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68E5894-67C6-C36A-3145-90B52B1C1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98078F3-532A-2BFD-F179-7EFE980FC6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7DDAAA-8F1A-688E-CFA3-9B008B1765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065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6B2B9-FFE2-DA35-5FCC-0AD8AB3EF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A5C3913-3CC2-2D03-46C6-F4E074511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76F66D2-5D5C-D824-33D8-C229BA7A2C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12F26F-0360-419F-915E-F83D608359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717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5069D-4CEA-139A-C67E-8D2AA70DF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5EA5716-647A-6662-14D1-BB91D2CB6D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10B5621-46FD-F9B3-17C1-E37AA0630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A9291D-6337-8A20-AF12-2AA7759E7D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414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51805-DD45-9934-962D-0C3F0586E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EF0B66-DC46-517F-1DBE-E92FAED17C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A84D6D5-C02D-004B-D39D-265308809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0E11964-89BF-665E-0469-F28115731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84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FE5A08F-DEC0-CE1D-72EE-478401B6064F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itolo 17">
            <a:extLst>
              <a:ext uri="{FF2B5EF4-FFF2-40B4-BE49-F238E27FC236}">
                <a16:creationId xmlns:a16="http://schemas.microsoft.com/office/drawing/2014/main" id="{CEFB5359-D527-5386-8780-AEC4E614A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00340"/>
            <a:ext cx="7043738" cy="1257198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Titolo della presentazione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9E75C62D-ED0C-5FA1-3F80-6577C3AA3E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3221829"/>
            <a:ext cx="7043738" cy="971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Sottotitolo (eventuale)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55A2BEB-DFB3-565B-A85A-A341E3D26F31}"/>
              </a:ext>
            </a:extLst>
          </p:cNvPr>
          <p:cNvSpPr>
            <a:spLocks/>
          </p:cNvSpPr>
          <p:nvPr userDrawn="1"/>
        </p:nvSpPr>
        <p:spPr>
          <a:xfrm>
            <a:off x="0" y="5493543"/>
            <a:ext cx="5379244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B488F2FC-ABE9-997E-599F-90E276F17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0945" y="5493544"/>
            <a:ext cx="4178299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4C7E"/>
                </a:solidFill>
              </a:defRPr>
            </a:lvl2pPr>
            <a:lvl3pPr>
              <a:defRPr>
                <a:solidFill>
                  <a:srgbClr val="004C7E"/>
                </a:solidFill>
              </a:defRPr>
            </a:lvl3pPr>
            <a:lvl4pPr>
              <a:defRPr>
                <a:solidFill>
                  <a:srgbClr val="004C7E"/>
                </a:solidFill>
              </a:defRPr>
            </a:lvl4pPr>
            <a:lvl5pPr>
              <a:defRPr>
                <a:solidFill>
                  <a:srgbClr val="004C7E"/>
                </a:solidFill>
              </a:defRPr>
            </a:lvl5pPr>
          </a:lstStyle>
          <a:p>
            <a:pPr lvl="0"/>
            <a:r>
              <a:rPr lang="it-IT" dirty="0"/>
              <a:t>Relatore: Verdana 20pt</a:t>
            </a:r>
          </a:p>
        </p:txBody>
      </p:sp>
      <p:sp>
        <p:nvSpPr>
          <p:cNvPr id="24" name="Segnaposto testo 22">
            <a:extLst>
              <a:ext uri="{FF2B5EF4-FFF2-40B4-BE49-F238E27FC236}">
                <a16:creationId xmlns:a16="http://schemas.microsoft.com/office/drawing/2014/main" id="{7E661FC8-9ABE-E7BC-00A3-B4CEDC9565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0944" y="5850730"/>
            <a:ext cx="4178299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4C7E"/>
                </a:solidFill>
              </a:defRPr>
            </a:lvl2pPr>
            <a:lvl3pPr>
              <a:defRPr>
                <a:solidFill>
                  <a:srgbClr val="004C7E"/>
                </a:solidFill>
              </a:defRPr>
            </a:lvl3pPr>
            <a:lvl4pPr>
              <a:defRPr>
                <a:solidFill>
                  <a:srgbClr val="004C7E"/>
                </a:solidFill>
              </a:defRPr>
            </a:lvl4pPr>
            <a:lvl5pPr>
              <a:defRPr>
                <a:solidFill>
                  <a:srgbClr val="004C7E"/>
                </a:solidFill>
              </a:defRPr>
            </a:lvl5pPr>
          </a:lstStyle>
          <a:p>
            <a:pPr lvl="0"/>
            <a:r>
              <a:rPr lang="it-IT" dirty="0"/>
              <a:t>Ruolo relatore: Verdana 14pt</a:t>
            </a:r>
          </a:p>
        </p:txBody>
      </p:sp>
      <p:pic>
        <p:nvPicPr>
          <p:cNvPr id="3" name="Immagine 2" descr="HR Excellence in Research">
            <a:extLst>
              <a:ext uri="{FF2B5EF4-FFF2-40B4-BE49-F238E27FC236}">
                <a16:creationId xmlns:a16="http://schemas.microsoft.com/office/drawing/2014/main" id="{4C1D5CB6-4D1E-35DE-C624-C5FC781B3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0"/>
            <a:ext cx="1587500" cy="1371600"/>
          </a:xfrm>
          <a:prstGeom prst="rect">
            <a:avLst/>
          </a:prstGeom>
        </p:spPr>
      </p:pic>
      <p:pic>
        <p:nvPicPr>
          <p:cNvPr id="7" name="Immagine 6" descr="Università degli Studi di Firenze. Da un secolo, oltre.">
            <a:extLst>
              <a:ext uri="{FF2B5EF4-FFF2-40B4-BE49-F238E27FC236}">
                <a16:creationId xmlns:a16="http://schemas.microsoft.com/office/drawing/2014/main" id="{275145B3-19A6-EC4F-114F-BE60750715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823" t="35186" r="23530" b="38750"/>
          <a:stretch/>
        </p:blipFill>
        <p:spPr>
          <a:xfrm>
            <a:off x="268284" y="151835"/>
            <a:ext cx="2993233" cy="1377232"/>
          </a:xfrm>
          <a:prstGeom prst="rect">
            <a:avLst/>
          </a:prstGeom>
        </p:spPr>
      </p:pic>
      <p:pic>
        <p:nvPicPr>
          <p:cNvPr id="6" name="Immagine 5" descr="Immagine che contiene disegno, simbolo, Elementi grafici, schizzo&#10;&#10;Descrizione generata automaticamente">
            <a:extLst>
              <a:ext uri="{FF2B5EF4-FFF2-40B4-BE49-F238E27FC236}">
                <a16:creationId xmlns:a16="http://schemas.microsoft.com/office/drawing/2014/main" id="{60443672-1B35-4A78-A71F-7774DD1B8D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3631721" y="1171255"/>
            <a:ext cx="5512280" cy="568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9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i generali relazione">
            <a:extLst>
              <a:ext uri="{FF2B5EF4-FFF2-40B4-BE49-F238E27FC236}">
                <a16:creationId xmlns:a16="http://schemas.microsoft.com/office/drawing/2014/main" id="{37D8B424-C818-4FA2-9F43-383AC97A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sto diapositiva">
            <a:extLst>
              <a:ext uri="{FF2B5EF4-FFF2-40B4-BE49-F238E27FC236}">
                <a16:creationId xmlns:a16="http://schemas.microsoft.com/office/drawing/2014/main" id="{344E0AE5-EDEF-46FF-879E-9278F8E8B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5" y="1814983"/>
            <a:ext cx="8103948" cy="4470050"/>
          </a:xfrm>
          <a:prstGeom prst="rect">
            <a:avLst/>
          </a:prstGeom>
        </p:spPr>
        <p:txBody>
          <a:bodyPr/>
          <a:lstStyle>
            <a:lvl1pPr marL="5954" indent="0">
              <a:lnSpc>
                <a:spcPct val="150000"/>
              </a:lnSpc>
              <a:buFont typeface="Courier New" panose="02070309020205020404" pitchFamily="49" charset="0"/>
              <a:buNone/>
              <a:tabLst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03948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3" name="Immagine 2" descr="HR Excellence in Research">
            <a:extLst>
              <a:ext uri="{FF2B5EF4-FFF2-40B4-BE49-F238E27FC236}">
                <a16:creationId xmlns:a16="http://schemas.microsoft.com/office/drawing/2014/main" id="{4A39B26B-0C58-BC06-0F13-E380DB2E5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136" y="211378"/>
            <a:ext cx="1052990" cy="712272"/>
          </a:xfrm>
          <a:prstGeom prst="rect">
            <a:avLst/>
          </a:prstGeom>
        </p:spPr>
      </p:pic>
      <p:pic>
        <p:nvPicPr>
          <p:cNvPr id="10" name="Immagine 9" descr="Università degli Studi di Firenze. Da un secolo, oltre.">
            <a:extLst>
              <a:ext uri="{FF2B5EF4-FFF2-40B4-BE49-F238E27FC236}">
                <a16:creationId xmlns:a16="http://schemas.microsoft.com/office/drawing/2014/main" id="{7EE80844-B6CF-4439-CADF-4C8B235A13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38B05967-54FC-4BBF-93B4-BFF93AA949C2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6928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03948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A03C3FC7-52E7-0B64-0466-9A4D86FEE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374" y="2511380"/>
            <a:ext cx="3709185" cy="39631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E734E8-6B2F-5CA9-7C12-F5EEF8E73A2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720441" y="2511380"/>
            <a:ext cx="3793718" cy="39631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DA5E618-8EB1-99FD-D361-0B4F428A09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3183" y="1912272"/>
            <a:ext cx="3709186" cy="534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C78880C-913E-07A8-29B6-CAB7F051E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441" y="1912271"/>
            <a:ext cx="3793718" cy="534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il </a:t>
            </a:r>
            <a:r>
              <a:rPr lang="en-GB" dirty="0" err="1"/>
              <a:t>sottotitolo</a:t>
            </a:r>
            <a:endParaRPr lang="en-GB" dirty="0"/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1C55D50-96D1-3DF8-B2CB-257532B42D44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505697"/>
            <a:ext cx="0" cy="3967315"/>
          </a:xfrm>
          <a:prstGeom prst="line">
            <a:avLst/>
          </a:prstGeom>
          <a:ln w="12700"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 descr="HR Excellence in Research">
            <a:extLst>
              <a:ext uri="{FF2B5EF4-FFF2-40B4-BE49-F238E27FC236}">
                <a16:creationId xmlns:a16="http://schemas.microsoft.com/office/drawing/2014/main" id="{F6AD6A4A-21C9-8060-06AC-7D1D4B9E0B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136" y="211378"/>
            <a:ext cx="1052990" cy="712272"/>
          </a:xfrm>
          <a:prstGeom prst="rect">
            <a:avLst/>
          </a:prstGeom>
        </p:spPr>
      </p:pic>
      <p:pic>
        <p:nvPicPr>
          <p:cNvPr id="12" name="Immagine 11" descr="Università degli Studi di Firenze. Da un secolo, oltre.">
            <a:extLst>
              <a:ext uri="{FF2B5EF4-FFF2-40B4-BE49-F238E27FC236}">
                <a16:creationId xmlns:a16="http://schemas.microsoft.com/office/drawing/2014/main" id="{D711F085-F479-1F8D-945D-DAFC06FD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sp>
        <p:nvSpPr>
          <p:cNvPr id="15" name="Dati generali relazione">
            <a:extLst>
              <a:ext uri="{FF2B5EF4-FFF2-40B4-BE49-F238E27FC236}">
                <a16:creationId xmlns:a16="http://schemas.microsoft.com/office/drawing/2014/main" id="{C71A4D64-87C5-4281-952E-6DC3AFE6AC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32B1548C-6712-4504-8A0A-21298003EDF3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Numero slide">
            <a:extLst>
              <a:ext uri="{FF2B5EF4-FFF2-40B4-BE49-F238E27FC236}">
                <a16:creationId xmlns:a16="http://schemas.microsoft.com/office/drawing/2014/main" id="{3D587E30-5B14-4CE5-A333-9F7F4E0D688C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359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03948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F6060C99-BB9A-56FB-FBD1-E12CD2223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375" y="2782844"/>
            <a:ext cx="2242583" cy="36655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47F5891E-A2F5-43A0-4C8F-2D503F0B50C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408443" y="2782844"/>
            <a:ext cx="2327115" cy="36655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C47FF0D6-2987-AA15-17F5-B7B4C5BF0AE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187046" y="2782844"/>
            <a:ext cx="2327115" cy="36655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2AA653E-37D8-375F-23C9-B814B6E0A8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3184" y="1908773"/>
            <a:ext cx="224258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FC1C990-9EFB-E0AD-1DF3-CE8788228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8443" y="1908772"/>
            <a:ext cx="232711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52BB241-8BCE-9077-01FB-AC2C8D31D6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7046" y="1908772"/>
            <a:ext cx="232711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4D895E0F-2353-B02B-D67B-92995FC0EC2D}"/>
              </a:ext>
            </a:extLst>
          </p:cNvPr>
          <p:cNvCxnSpPr>
            <a:cxnSpLocks/>
          </p:cNvCxnSpPr>
          <p:nvPr userDrawn="1"/>
        </p:nvCxnSpPr>
        <p:spPr>
          <a:xfrm>
            <a:off x="3188525" y="2777161"/>
            <a:ext cx="0" cy="3669475"/>
          </a:xfrm>
          <a:prstGeom prst="line">
            <a:avLst/>
          </a:prstGeom>
          <a:ln w="12700"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154D121D-DE2E-3B6B-3CBC-799D930EC079}"/>
              </a:ext>
            </a:extLst>
          </p:cNvPr>
          <p:cNvCxnSpPr>
            <a:cxnSpLocks/>
          </p:cNvCxnSpPr>
          <p:nvPr userDrawn="1"/>
        </p:nvCxnSpPr>
        <p:spPr>
          <a:xfrm>
            <a:off x="5956960" y="2777161"/>
            <a:ext cx="0" cy="3669475"/>
          </a:xfrm>
          <a:prstGeom prst="line">
            <a:avLst/>
          </a:prstGeom>
          <a:ln w="12700"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HR Excellence in Research">
            <a:extLst>
              <a:ext uri="{FF2B5EF4-FFF2-40B4-BE49-F238E27FC236}">
                <a16:creationId xmlns:a16="http://schemas.microsoft.com/office/drawing/2014/main" id="{12461A0D-66B7-B197-7867-C5C1DC35A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136" y="211378"/>
            <a:ext cx="1052990" cy="712272"/>
          </a:xfrm>
          <a:prstGeom prst="rect">
            <a:avLst/>
          </a:prstGeom>
        </p:spPr>
      </p:pic>
      <p:pic>
        <p:nvPicPr>
          <p:cNvPr id="5" name="Immagine 4" descr="Università degli Studi di Firenze. Da un secolo, oltre.">
            <a:extLst>
              <a:ext uri="{FF2B5EF4-FFF2-40B4-BE49-F238E27FC236}">
                <a16:creationId xmlns:a16="http://schemas.microsoft.com/office/drawing/2014/main" id="{7135BEA4-DAFF-EA59-E11E-D4C25394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sp>
        <p:nvSpPr>
          <p:cNvPr id="23" name="Dati generali relazione">
            <a:extLst>
              <a:ext uri="{FF2B5EF4-FFF2-40B4-BE49-F238E27FC236}">
                <a16:creationId xmlns:a16="http://schemas.microsoft.com/office/drawing/2014/main" id="{C3426874-B3E2-4193-9438-11D1D3CC32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883D4D3D-1280-497C-8A60-44EF93CBACBD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Numero slide">
            <a:extLst>
              <a:ext uri="{FF2B5EF4-FFF2-40B4-BE49-F238E27FC236}">
                <a16:creationId xmlns:a16="http://schemas.microsoft.com/office/drawing/2014/main" id="{D23F5215-E034-4424-8A8C-C373F55E3D41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8160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immagine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sto diapositiva">
            <a:extLst>
              <a:ext uri="{FF2B5EF4-FFF2-40B4-BE49-F238E27FC236}">
                <a16:creationId xmlns:a16="http://schemas.microsoft.com/office/drawing/2014/main" id="{06560E4B-8499-284E-A286-D054BA306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0422" y="1919805"/>
            <a:ext cx="3117275" cy="359791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50000"/>
              </a:lnSpc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Immagine">
            <a:extLst>
              <a:ext uri="{FF2B5EF4-FFF2-40B4-BE49-F238E27FC236}">
                <a16:creationId xmlns:a16="http://schemas.microsoft.com/office/drawing/2014/main" id="{7135EFF6-F50F-2A40-B081-5697016AB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6583" y="1919804"/>
            <a:ext cx="5399999" cy="3464294"/>
          </a:xfrm>
          <a:prstGeom prst="rect">
            <a:avLst/>
          </a:prstGeom>
        </p:spPr>
        <p:txBody>
          <a:bodyPr/>
          <a:lstStyle>
            <a:lvl1pPr marL="488950" indent="0">
              <a:buNone/>
              <a:tabLst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93322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1" name="Didascalia immagine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5036345"/>
            <a:ext cx="5399999" cy="805655"/>
          </a:xfrm>
          <a:prstGeom prst="rect">
            <a:avLst/>
          </a:prstGeom>
          <a:solidFill>
            <a:srgbClr val="004C7E">
              <a:alpha val="69086"/>
            </a:srgbClr>
          </a:solidFill>
        </p:spPr>
        <p:txBody>
          <a:bodyPr>
            <a:noAutofit/>
          </a:bodyPr>
          <a:lstStyle>
            <a:lvl1pPr marL="715963" indent="0">
              <a:lnSpc>
                <a:spcPct val="100000"/>
              </a:lnSpc>
              <a:buNone/>
              <a:tabLst/>
              <a:defRPr sz="1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pic>
        <p:nvPicPr>
          <p:cNvPr id="8" name="Immagine 7" descr="HR Excellence in Research">
            <a:extLst>
              <a:ext uri="{FF2B5EF4-FFF2-40B4-BE49-F238E27FC236}">
                <a16:creationId xmlns:a16="http://schemas.microsoft.com/office/drawing/2014/main" id="{79210277-2827-8264-0AEB-86EFA07CF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136" y="211378"/>
            <a:ext cx="1052990" cy="712272"/>
          </a:xfrm>
          <a:prstGeom prst="rect">
            <a:avLst/>
          </a:prstGeom>
        </p:spPr>
      </p:pic>
      <p:pic>
        <p:nvPicPr>
          <p:cNvPr id="9" name="Immagine 8" descr="Università degli Studi di Firenze. Da un secolo, oltre.">
            <a:extLst>
              <a:ext uri="{FF2B5EF4-FFF2-40B4-BE49-F238E27FC236}">
                <a16:creationId xmlns:a16="http://schemas.microsoft.com/office/drawing/2014/main" id="{72D4B280-BE75-22AD-0191-522177202F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sp>
        <p:nvSpPr>
          <p:cNvPr id="13" name="Dati generali relazione">
            <a:extLst>
              <a:ext uri="{FF2B5EF4-FFF2-40B4-BE49-F238E27FC236}">
                <a16:creationId xmlns:a16="http://schemas.microsoft.com/office/drawing/2014/main" id="{819D908E-3D58-4795-AB17-6ACB63490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53AD02F-28DF-43DB-8C26-360CE0ABFFA2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umero slide">
            <a:extLst>
              <a:ext uri="{FF2B5EF4-FFF2-40B4-BE49-F238E27FC236}">
                <a16:creationId xmlns:a16="http://schemas.microsoft.com/office/drawing/2014/main" id="{57DE5EDF-5ABA-4893-9655-3E525A32EA25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7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_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mmagine">
            <a:extLst>
              <a:ext uri="{FF2B5EF4-FFF2-40B4-BE49-F238E27FC236}">
                <a16:creationId xmlns:a16="http://schemas.microsoft.com/office/drawing/2014/main" id="{7135EFF6-F50F-2A40-B081-5697016AB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919804"/>
            <a:ext cx="9144000" cy="4473852"/>
          </a:xfrm>
          <a:prstGeom prst="rect">
            <a:avLst/>
          </a:prstGeom>
        </p:spPr>
        <p:txBody>
          <a:bodyPr/>
          <a:lstStyle>
            <a:lvl1pPr marL="488950" indent="0">
              <a:buNone/>
              <a:tabLst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93322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1" name="Didascalia immagine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5036345"/>
            <a:ext cx="5399999" cy="805655"/>
          </a:xfrm>
          <a:prstGeom prst="rect">
            <a:avLst/>
          </a:prstGeom>
          <a:solidFill>
            <a:srgbClr val="004C7E">
              <a:alpha val="56000"/>
            </a:srgbClr>
          </a:solidFill>
        </p:spPr>
        <p:txBody>
          <a:bodyPr>
            <a:noAutofit/>
          </a:bodyPr>
          <a:lstStyle>
            <a:lvl1pPr marL="715963" indent="0">
              <a:lnSpc>
                <a:spcPct val="100000"/>
              </a:lnSpc>
              <a:buNone/>
              <a:tabLst/>
              <a:defRPr sz="1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pic>
        <p:nvPicPr>
          <p:cNvPr id="8" name="Immagine 7" descr="HR Excellence in Research">
            <a:extLst>
              <a:ext uri="{FF2B5EF4-FFF2-40B4-BE49-F238E27FC236}">
                <a16:creationId xmlns:a16="http://schemas.microsoft.com/office/drawing/2014/main" id="{BB181D50-3E86-94EC-53CD-C65EE7C5DE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136" y="211378"/>
            <a:ext cx="1052990" cy="712272"/>
          </a:xfrm>
          <a:prstGeom prst="rect">
            <a:avLst/>
          </a:prstGeom>
        </p:spPr>
      </p:pic>
      <p:pic>
        <p:nvPicPr>
          <p:cNvPr id="9" name="Immagine 8" descr="Università degli Studi di Firenze. Da un secolo, oltre.">
            <a:extLst>
              <a:ext uri="{FF2B5EF4-FFF2-40B4-BE49-F238E27FC236}">
                <a16:creationId xmlns:a16="http://schemas.microsoft.com/office/drawing/2014/main" id="{A12B1A94-D1E9-70A7-F892-A27669C2A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sp>
        <p:nvSpPr>
          <p:cNvPr id="10" name="Dati generali relazione">
            <a:extLst>
              <a:ext uri="{FF2B5EF4-FFF2-40B4-BE49-F238E27FC236}">
                <a16:creationId xmlns:a16="http://schemas.microsoft.com/office/drawing/2014/main" id="{4F323089-4B02-4537-B7BF-982ADD773C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8FFC3225-3CB3-43D7-B129-E22E52D0964E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umero slide">
            <a:extLst>
              <a:ext uri="{FF2B5EF4-FFF2-40B4-BE49-F238E27FC236}">
                <a16:creationId xmlns:a16="http://schemas.microsoft.com/office/drawing/2014/main" id="{C44EF93A-1174-4571-BE33-4DF01C3CF063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3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93322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Segnaposto tabella 7">
            <a:extLst>
              <a:ext uri="{FF2B5EF4-FFF2-40B4-BE49-F238E27FC236}">
                <a16:creationId xmlns:a16="http://schemas.microsoft.com/office/drawing/2014/main" id="{6CED19FB-3545-49A3-228D-FC85FB02A2F1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14375" y="2013864"/>
            <a:ext cx="8193088" cy="4309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una tabella</a:t>
            </a:r>
            <a:endParaRPr lang="it-IT" dirty="0"/>
          </a:p>
        </p:txBody>
      </p:sp>
      <p:pic>
        <p:nvPicPr>
          <p:cNvPr id="9" name="Immagine 8" descr="HR Excellence in Research">
            <a:extLst>
              <a:ext uri="{FF2B5EF4-FFF2-40B4-BE49-F238E27FC236}">
                <a16:creationId xmlns:a16="http://schemas.microsoft.com/office/drawing/2014/main" id="{8EE6E6D3-0889-D69A-B215-D468ABA0D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136" y="211378"/>
            <a:ext cx="1052990" cy="712272"/>
          </a:xfrm>
          <a:prstGeom prst="rect">
            <a:avLst/>
          </a:prstGeom>
        </p:spPr>
      </p:pic>
      <p:pic>
        <p:nvPicPr>
          <p:cNvPr id="10" name="Immagine 9" descr="Università degli Studi di Firenze. Da un secolo, oltre.">
            <a:extLst>
              <a:ext uri="{FF2B5EF4-FFF2-40B4-BE49-F238E27FC236}">
                <a16:creationId xmlns:a16="http://schemas.microsoft.com/office/drawing/2014/main" id="{2F1EF67A-E5A3-7F48-4EC0-4647AB026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sp>
        <p:nvSpPr>
          <p:cNvPr id="11" name="Dati generali relazione">
            <a:extLst>
              <a:ext uri="{FF2B5EF4-FFF2-40B4-BE49-F238E27FC236}">
                <a16:creationId xmlns:a16="http://schemas.microsoft.com/office/drawing/2014/main" id="{9FAC7E52-08EC-46EE-9E70-E2D7E8B6A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1B0F764-540E-4687-AE96-4D25EAEC5C16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umero slide">
            <a:extLst>
              <a:ext uri="{FF2B5EF4-FFF2-40B4-BE49-F238E27FC236}">
                <a16:creationId xmlns:a16="http://schemas.microsoft.com/office/drawing/2014/main" id="{D9E78B9C-7065-4BA5-8745-FCBC86A1F0DA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3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ola chia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FE5A08F-DEC0-CE1D-72EE-478401B6064F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itolo 17">
            <a:extLst>
              <a:ext uri="{FF2B5EF4-FFF2-40B4-BE49-F238E27FC236}">
                <a16:creationId xmlns:a16="http://schemas.microsoft.com/office/drawing/2014/main" id="{CEFB5359-D527-5386-8780-AEC4E614A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00340"/>
            <a:ext cx="7043738" cy="152866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#Parola chiave</a:t>
            </a:r>
          </a:p>
        </p:txBody>
      </p:sp>
      <p:pic>
        <p:nvPicPr>
          <p:cNvPr id="8" name="Immagine 7" descr="Immagine che contiene disegno, simbolo, Elementi grafici, schizzo&#10;&#10;Descrizione generata automaticamente">
            <a:extLst>
              <a:ext uri="{FF2B5EF4-FFF2-40B4-BE49-F238E27FC236}">
                <a16:creationId xmlns:a16="http://schemas.microsoft.com/office/drawing/2014/main" id="{44320651-648F-4A22-A4CC-14F489AED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496401" y="0"/>
            <a:ext cx="66475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3" r:id="rId3"/>
    <p:sldLayoutId id="2147483714" r:id="rId4"/>
    <p:sldLayoutId id="2147483689" r:id="rId5"/>
    <p:sldLayoutId id="2147483712" r:id="rId6"/>
    <p:sldLayoutId id="2147483711" r:id="rId7"/>
    <p:sldLayoutId id="214748371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909573-A532-F2EF-B3A2-B752657A1D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Barbara Valtancoli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37DF78C-E5FA-8059-B092-6D84269D9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9957"/>
            <a:ext cx="7810540" cy="370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5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D7FAB61-73E3-4AC7-D81E-D60AD856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03948" cy="626878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Offerta Formativa UNIFI 2025-26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929320-154D-CED2-0608-C6E5AF7F4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1979" y="1599830"/>
            <a:ext cx="7198586" cy="4470050"/>
          </a:xfrm>
        </p:spPr>
        <p:txBody>
          <a:bodyPr/>
          <a:lstStyle/>
          <a:p>
            <a:r>
              <a:rPr lang="it-IT" sz="1600" b="1" dirty="0">
                <a:solidFill>
                  <a:schemeClr val="accent6"/>
                </a:solidFill>
              </a:rPr>
              <a:t>148 </a:t>
            </a:r>
            <a:r>
              <a:rPr lang="it-IT" sz="1600" b="1" dirty="0" err="1">
                <a:solidFill>
                  <a:schemeClr val="accent4">
                    <a:lumMod val="75000"/>
                  </a:schemeClr>
                </a:solidFill>
              </a:rPr>
              <a:t>CdS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it-IT" sz="1600" b="1" dirty="0">
                <a:solidFill>
                  <a:srgbClr val="00B050"/>
                </a:solidFill>
              </a:rPr>
              <a:t>64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 triennali,</a:t>
            </a:r>
          </a:p>
          <a:p>
            <a:pPr>
              <a:tabLst>
                <a:tab pos="1076325" algn="l"/>
              </a:tabLst>
            </a:pP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it-IT" sz="1600" b="1" dirty="0">
                <a:solidFill>
                  <a:srgbClr val="00B050"/>
                </a:solidFill>
              </a:rPr>
              <a:t>9 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 ciclo unico</a:t>
            </a:r>
          </a:p>
          <a:p>
            <a:pPr>
              <a:tabLst>
                <a:tab pos="1076325" algn="l"/>
              </a:tabLst>
            </a:pP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it-IT" sz="1600" b="1" dirty="0">
                <a:solidFill>
                  <a:srgbClr val="00B050"/>
                </a:solidFill>
              </a:rPr>
              <a:t>75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 magistrali	</a:t>
            </a:r>
          </a:p>
          <a:p>
            <a:pPr>
              <a:tabLst>
                <a:tab pos="1076325" algn="l"/>
              </a:tabLst>
            </a:pPr>
            <a:endParaRPr lang="it-IT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tabLst>
                <a:tab pos="1165225" algn="l"/>
              </a:tabLst>
            </a:pP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2 </a:t>
            </a:r>
            <a:r>
              <a:rPr lang="it-IT" sz="1600" b="1" dirty="0" err="1">
                <a:solidFill>
                  <a:schemeClr val="accent4">
                    <a:lumMod val="75000"/>
                  </a:schemeClr>
                </a:solidFill>
              </a:rPr>
              <a:t>CdS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 professionalizzanti</a:t>
            </a:r>
          </a:p>
          <a:p>
            <a:pPr>
              <a:tabLst>
                <a:tab pos="1165225" algn="l"/>
              </a:tabLst>
            </a:pP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7 in modalità mista (blended)</a:t>
            </a:r>
          </a:p>
          <a:p>
            <a:pPr>
              <a:tabLst>
                <a:tab pos="1165225" algn="l"/>
              </a:tabLst>
            </a:pP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21 percorsi internazionali (titolo congiunti, doppi o multipli)</a:t>
            </a:r>
          </a:p>
          <a:p>
            <a:pPr>
              <a:tabLst>
                <a:tab pos="1165225" algn="l"/>
              </a:tabLst>
            </a:pP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18 </a:t>
            </a:r>
            <a:r>
              <a:rPr lang="it-IT" sz="1600" b="1" dirty="0" err="1">
                <a:solidFill>
                  <a:schemeClr val="accent4">
                    <a:lumMod val="75000"/>
                  </a:schemeClr>
                </a:solidFill>
              </a:rPr>
              <a:t>CdS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 in lingua inglese</a:t>
            </a:r>
            <a:r>
              <a:rPr lang="it-IT" b="1" dirty="0"/>
              <a:t>	</a:t>
            </a:r>
          </a:p>
          <a:p>
            <a:endParaRPr lang="it-IT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87A16C5-CC44-2BFC-D340-25F6ACE01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Barbara Valtancoli</a:t>
            </a:r>
          </a:p>
        </p:txBody>
      </p:sp>
    </p:spTree>
    <p:extLst>
      <p:ext uri="{BB962C8B-B14F-4D97-AF65-F5344CB8AC3E}">
        <p14:creationId xmlns:p14="http://schemas.microsoft.com/office/powerpoint/2010/main" val="20907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F527-F496-B4DF-8D0E-59012702C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63DE69A-2AA4-E9F5-DCD8-0392E5362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Barbara Valtancoli</a:t>
            </a:r>
          </a:p>
          <a:p>
            <a:endParaRPr lang="it-IT" dirty="0"/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0747D041-2687-1AEA-B175-0B73AD6C2860}"/>
              </a:ext>
            </a:extLst>
          </p:cNvPr>
          <p:cNvSpPr txBox="1">
            <a:spLocks/>
          </p:cNvSpPr>
          <p:nvPr/>
        </p:nvSpPr>
        <p:spPr>
          <a:xfrm>
            <a:off x="147971" y="380102"/>
            <a:ext cx="8602560" cy="586829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6120" algn="ctr">
              <a:lnSpc>
                <a:spcPct val="15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2000" i="1" spc="-1" dirty="0">
                <a:solidFill>
                  <a:schemeClr val="accent6"/>
                </a:solidFill>
                <a:latin typeface="Arial"/>
                <a:ea typeface="Aptos"/>
              </a:rPr>
              <a:t>Anno accademico 25-26 </a:t>
            </a:r>
          </a:p>
          <a:p>
            <a:pPr marL="6120" algn="ctr">
              <a:lnSpc>
                <a:spcPct val="15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2000" i="1" spc="-1" dirty="0">
                <a:solidFill>
                  <a:schemeClr val="accent6"/>
                </a:solidFill>
                <a:latin typeface="Arial"/>
                <a:ea typeface="Aptos"/>
              </a:rPr>
              <a:t>PNRR: Riforma delle classi di laurea</a:t>
            </a:r>
            <a:endParaRPr lang="it-IT" sz="2000" b="0" spc="-1" dirty="0">
              <a:solidFill>
                <a:schemeClr val="accent6"/>
              </a:solidFill>
              <a:latin typeface="Calibri"/>
            </a:endParaRPr>
          </a:p>
          <a:p>
            <a:pPr marL="6120">
              <a:lnSpc>
                <a:spcPct val="15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1800" b="0" i="1" spc="-1" dirty="0">
                <a:solidFill>
                  <a:schemeClr val="accent1">
                    <a:lumMod val="75000"/>
                  </a:schemeClr>
                </a:solidFill>
                <a:latin typeface="Arial"/>
                <a:ea typeface="Aptos"/>
              </a:rPr>
              <a:t>Le nuove richieste provenienti dal mondo del lavoro e la complessità crescente che caratterizza le nuove sfide poste dalla contemporaneità richiedono, oltre alla specializzazione, </a:t>
            </a:r>
            <a:r>
              <a:rPr lang="it-IT" sz="1800" b="0" i="1" u="sng" spc="-1" dirty="0">
                <a:solidFill>
                  <a:schemeClr val="accent1">
                    <a:lumMod val="75000"/>
                  </a:schemeClr>
                </a:solidFill>
                <a:latin typeface="Arial"/>
                <a:ea typeface="Aptos"/>
              </a:rPr>
              <a:t>conoscenze sempre più ampie e una maggiore multidisciplinarità</a:t>
            </a:r>
            <a:r>
              <a:rPr lang="it-IT" sz="1800" b="0" i="1" spc="-1" dirty="0">
                <a:solidFill>
                  <a:schemeClr val="accent1">
                    <a:lumMod val="75000"/>
                  </a:schemeClr>
                </a:solidFill>
                <a:latin typeface="Arial"/>
                <a:ea typeface="Aptos"/>
              </a:rPr>
              <a:t>.</a:t>
            </a:r>
            <a:br>
              <a:rPr lang="it-IT" sz="1800" dirty="0"/>
            </a:br>
            <a:r>
              <a:rPr lang="it-IT" sz="1800" b="0" i="1" spc="-1" dirty="0">
                <a:solidFill>
                  <a:schemeClr val="accent1">
                    <a:lumMod val="75000"/>
                  </a:schemeClr>
                </a:solidFill>
                <a:latin typeface="Arial"/>
                <a:ea typeface="Aptos"/>
              </a:rPr>
              <a:t>La presenza di programmi di studi vincolati da un sistema di debiti formativi basato su settori disciplinari stretti non permette questa ampiezza, rendendo necessario allargare i settori disciplinari e congiuntamente consentire la flessibilità nella programmazione dei singoli corsi di laurea.</a:t>
            </a:r>
            <a:br>
              <a:rPr lang="it-IT" sz="1800" dirty="0"/>
            </a:br>
            <a:r>
              <a:rPr lang="it-IT" sz="1800" b="0" i="1" spc="-1" dirty="0">
                <a:solidFill>
                  <a:srgbClr val="00B050"/>
                </a:solidFill>
                <a:latin typeface="Arial"/>
                <a:ea typeface="Aptos"/>
              </a:rPr>
              <a:t>La riforma, quindi, promuove proprio la creazione di percorsi di laurea interdisciplinari, riducendo i vincoli relativi ai crediti formativi da assegnare ai vari ambiti disciplinari, e amplia le classi di laurea professionalizzanti, facilitando l’accesso all’istruzione universitaria per gli studenti provenienti dai percorsi ITS</a:t>
            </a:r>
            <a:r>
              <a:rPr lang="it-IT" sz="1800" b="0" i="1" spc="-1" dirty="0">
                <a:solidFill>
                  <a:schemeClr val="accent1">
                    <a:lumMod val="75000"/>
                  </a:schemeClr>
                </a:solidFill>
                <a:latin typeface="Arial"/>
                <a:ea typeface="Aptos"/>
              </a:rPr>
              <a:t>.</a:t>
            </a:r>
            <a:endParaRPr lang="it-IT" sz="1800" b="0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1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8EE4C-FDBB-7C5A-2C23-B13F8049B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2B4DF2C-78CB-F390-9FE2-BF7685BDE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Barbara Valtancoli</a:t>
            </a: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E2CF0157-2631-F3A0-7713-4DE4490D1948}"/>
              </a:ext>
            </a:extLst>
          </p:cNvPr>
          <p:cNvSpPr/>
          <p:nvPr/>
        </p:nvSpPr>
        <p:spPr>
          <a:xfrm>
            <a:off x="904124" y="933840"/>
            <a:ext cx="704757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it-IT" sz="2400" b="0" strike="noStrike" spc="-1" dirty="0">
                <a:solidFill>
                  <a:schemeClr val="accent6"/>
                </a:solidFill>
                <a:latin typeface="Arial"/>
              </a:rPr>
              <a:t>Lauree DM 1648/23 e Lauree Magistrali DM 1649/23</a:t>
            </a:r>
            <a:endParaRPr lang="en-US" sz="2400" b="0" strike="noStrike" spc="-1" dirty="0">
              <a:solidFill>
                <a:schemeClr val="accent6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it-IT" sz="2400" b="0" strike="noStrike" spc="-1" dirty="0">
                <a:solidFill>
                  <a:schemeClr val="accent6"/>
                </a:solidFill>
                <a:latin typeface="Arial"/>
              </a:rPr>
              <a:t>Parte «testuale»</a:t>
            </a:r>
            <a:endParaRPr lang="en-US" sz="2400" b="0" strike="noStrike" spc="-1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4" name="CasellaDiTesto 2">
            <a:extLst>
              <a:ext uri="{FF2B5EF4-FFF2-40B4-BE49-F238E27FC236}">
                <a16:creationId xmlns:a16="http://schemas.microsoft.com/office/drawing/2014/main" id="{B67E360E-4B6E-9E6D-11AC-3904E66E3D2E}"/>
              </a:ext>
            </a:extLst>
          </p:cNvPr>
          <p:cNvSpPr/>
          <p:nvPr/>
        </p:nvSpPr>
        <p:spPr>
          <a:xfrm>
            <a:off x="195615" y="1873579"/>
            <a:ext cx="8948385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it-IT" sz="1800" b="0" strike="noStrike" spc="-1" dirty="0">
                <a:solidFill>
                  <a:schemeClr val="lt1"/>
                </a:solidFill>
                <a:latin typeface="Arial"/>
              </a:rPr>
              <a:t>I nuovi OBIETTIVI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B050"/>
                </a:solidFill>
                <a:latin typeface="Arial"/>
              </a:rPr>
              <a:t>a) Obiettivi culturali della classe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B050"/>
                </a:solidFill>
                <a:latin typeface="Arial"/>
              </a:rPr>
              <a:t>b) Contenuti disciplinari indispensabili per tutti i corsi della classe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B050"/>
                </a:solidFill>
                <a:latin typeface="Arial"/>
              </a:rPr>
              <a:t>c) Competenze trasversali non disciplinari indispensabili per tutti i corsi della classe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B050"/>
                </a:solidFill>
                <a:latin typeface="Calibri"/>
              </a:rPr>
              <a:t>d) Possibili sbocchi occupazionali e professionali dei corsi della classe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B050"/>
                </a:solidFill>
                <a:latin typeface="Calibri"/>
              </a:rPr>
              <a:t>e) Livello di conoscenze di lingua straniera in uscita dai corsi della classe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B050"/>
                </a:solidFill>
                <a:latin typeface="Calibri"/>
              </a:rPr>
              <a:t>f) Conoscenze e competenze richieste per l’accesso a tutti i corsi della classe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B050"/>
                </a:solidFill>
                <a:latin typeface="Calibri"/>
              </a:rPr>
              <a:t>g) Caratteristiche della prova finale per tutti i corsi della classe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B050"/>
                </a:solidFill>
                <a:latin typeface="Calibri"/>
              </a:rPr>
              <a:t>h) Attività pratiche e/o laboratoriali previste per tutti i corsi della classe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B050"/>
                </a:solidFill>
                <a:latin typeface="Calibri"/>
              </a:rPr>
              <a:t>i) Tirocini previsti per tutti i corsi della classe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043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5434A-A4ED-EF49-0EA8-BE609CE01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D970005-ACBE-4CFB-DA88-B45F3E5A4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Barbara Valtancoli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4DFC3170-D3E3-DA39-7208-401D52C24EAE}"/>
              </a:ext>
            </a:extLst>
          </p:cNvPr>
          <p:cNvSpPr/>
          <p:nvPr/>
        </p:nvSpPr>
        <p:spPr>
          <a:xfrm>
            <a:off x="358560" y="1686240"/>
            <a:ext cx="8175240" cy="13155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15000"/>
              </a:lnSpc>
              <a:spcAft>
                <a:spcPts val="1001"/>
              </a:spcAft>
            </a:pPr>
            <a:r>
              <a:rPr lang="it-IT" sz="2000" b="1" strike="noStrike" spc="-1" dirty="0">
                <a:solidFill>
                  <a:schemeClr val="accent4">
                    <a:lumMod val="75000"/>
                  </a:schemeClr>
                </a:solidFill>
                <a:latin typeface="Arial"/>
                <a:ea typeface="Calibri"/>
              </a:rPr>
              <a:t>Possibilità di Adeguamenti solo  tabellari </a:t>
            </a:r>
            <a:r>
              <a:rPr lang="it-IT" sz="2000" b="1" i="1" strike="noStrike" spc="-1" dirty="0">
                <a:solidFill>
                  <a:schemeClr val="accent4">
                    <a:lumMod val="75000"/>
                  </a:schemeClr>
                </a:solidFill>
                <a:latin typeface="Arial"/>
                <a:ea typeface="Calibri"/>
              </a:rPr>
              <a:t>«modalità semplificata» o «fase 1»</a:t>
            </a:r>
            <a:endParaRPr lang="en-US" sz="2000" b="0" strike="noStrike" spc="-1" dirty="0">
              <a:solidFill>
                <a:schemeClr val="accent4">
                  <a:lumMod val="75000"/>
                </a:schemeClr>
              </a:solidFill>
              <a:latin typeface="Arial"/>
            </a:endParaRPr>
          </a:p>
          <a:p>
            <a:pPr defTabSz="457200">
              <a:lnSpc>
                <a:spcPct val="115000"/>
              </a:lnSpc>
              <a:spcAft>
                <a:spcPts val="1001"/>
              </a:spcAft>
            </a:pPr>
            <a:r>
              <a:rPr lang="it-IT" sz="2400" b="1" strike="noStrike" spc="-1" dirty="0">
                <a:solidFill>
                  <a:schemeClr val="lt1"/>
                </a:solidFill>
                <a:latin typeface="Arial"/>
                <a:ea typeface="Calibri"/>
              </a:rPr>
              <a:t> 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9FE2C8F2-87BF-0E53-0171-311C8FB9EE6D}"/>
              </a:ext>
            </a:extLst>
          </p:cNvPr>
          <p:cNvSpPr/>
          <p:nvPr/>
        </p:nvSpPr>
        <p:spPr>
          <a:xfrm>
            <a:off x="470537" y="2768854"/>
            <a:ext cx="8175240" cy="961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15000"/>
              </a:lnSpc>
              <a:spcAft>
                <a:spcPts val="1001"/>
              </a:spcAft>
            </a:pPr>
            <a:r>
              <a:rPr lang="it-IT" sz="2000" b="1" strike="noStrike" spc="-1" dirty="0">
                <a:solidFill>
                  <a:schemeClr val="accent4">
                    <a:lumMod val="75000"/>
                  </a:schemeClr>
                </a:solidFill>
                <a:latin typeface="Arial"/>
                <a:ea typeface="Calibri"/>
              </a:rPr>
              <a:t>Modifiche tabellari e testuali </a:t>
            </a:r>
            <a:r>
              <a:rPr lang="it-IT" sz="2000" b="1" i="1" strike="noStrike" spc="-1" dirty="0">
                <a:solidFill>
                  <a:schemeClr val="accent4">
                    <a:lumMod val="75000"/>
                  </a:schemeClr>
                </a:solidFill>
                <a:latin typeface="Arial"/>
                <a:ea typeface="Calibri"/>
              </a:rPr>
              <a:t>«fase 2»</a:t>
            </a:r>
            <a:endParaRPr lang="en-US" sz="2000" b="0" strike="noStrike" spc="-1" dirty="0">
              <a:solidFill>
                <a:schemeClr val="accent4">
                  <a:lumMod val="75000"/>
                </a:schemeClr>
              </a:solidFill>
              <a:latin typeface="Arial"/>
            </a:endParaRPr>
          </a:p>
          <a:p>
            <a:pPr defTabSz="457200">
              <a:lnSpc>
                <a:spcPct val="115000"/>
              </a:lnSpc>
              <a:spcAft>
                <a:spcPts val="1001"/>
              </a:spcAft>
            </a:pPr>
            <a:r>
              <a:rPr lang="it-IT" sz="2400" b="1" strike="noStrike" spc="-1" dirty="0">
                <a:solidFill>
                  <a:schemeClr val="lt1"/>
                </a:solidFill>
                <a:latin typeface="Arial"/>
                <a:ea typeface="Calibri"/>
              </a:rPr>
              <a:t> 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8C6BC033-A60B-508E-3F91-623C1ABCB7A7}"/>
              </a:ext>
            </a:extLst>
          </p:cNvPr>
          <p:cNvSpPr/>
          <p:nvPr/>
        </p:nvSpPr>
        <p:spPr>
          <a:xfrm>
            <a:off x="246583" y="952753"/>
            <a:ext cx="8175240" cy="11032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15000"/>
              </a:lnSpc>
              <a:spcAft>
                <a:spcPts val="1001"/>
              </a:spcAft>
            </a:pPr>
            <a:r>
              <a:rPr lang="it-IT" sz="2800" b="1" strike="noStrike" spc="-1" dirty="0">
                <a:solidFill>
                  <a:schemeClr val="accent6"/>
                </a:solidFill>
                <a:latin typeface="Arial"/>
                <a:ea typeface="Calibri"/>
              </a:rPr>
              <a:t>2025-2026</a:t>
            </a:r>
            <a:endParaRPr lang="en-US" sz="3200" b="0" strike="noStrike" spc="-1" dirty="0">
              <a:solidFill>
                <a:schemeClr val="accent6"/>
              </a:solidFill>
              <a:latin typeface="Arial"/>
            </a:endParaRPr>
          </a:p>
          <a:p>
            <a:pPr defTabSz="457200">
              <a:lnSpc>
                <a:spcPct val="115000"/>
              </a:lnSpc>
              <a:spcAft>
                <a:spcPts val="1001"/>
              </a:spcAft>
            </a:pPr>
            <a:r>
              <a:rPr lang="it-IT" sz="2400" b="1" strike="noStrike" spc="-1" dirty="0">
                <a:solidFill>
                  <a:schemeClr val="lt1"/>
                </a:solidFill>
                <a:latin typeface="Arial"/>
                <a:ea typeface="Calibri"/>
              </a:rPr>
              <a:t> 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CasellaDiTesto 3">
            <a:extLst>
              <a:ext uri="{FF2B5EF4-FFF2-40B4-BE49-F238E27FC236}">
                <a16:creationId xmlns:a16="http://schemas.microsoft.com/office/drawing/2014/main" id="{5273E7CA-F60F-1426-BD46-76B3219AA697}"/>
              </a:ext>
            </a:extLst>
          </p:cNvPr>
          <p:cNvSpPr/>
          <p:nvPr/>
        </p:nvSpPr>
        <p:spPr>
          <a:xfrm>
            <a:off x="3792042" y="3204898"/>
            <a:ext cx="2420499" cy="17227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15000"/>
              </a:lnSpc>
              <a:spcAft>
                <a:spcPts val="1001"/>
              </a:spcAft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15000"/>
              </a:lnSpc>
              <a:spcAft>
                <a:spcPts val="1001"/>
              </a:spcAft>
            </a:pPr>
            <a:r>
              <a:rPr lang="it-IT" sz="1800" b="1" strike="noStrike" spc="-1" dirty="0">
                <a:solidFill>
                  <a:srgbClr val="00B050"/>
                </a:solidFill>
                <a:latin typeface="Arial"/>
                <a:ea typeface="Calibri"/>
              </a:rPr>
              <a:t>127 </a:t>
            </a:r>
            <a:r>
              <a:rPr lang="it-IT" sz="1800" b="1" strike="noStrike" spc="-1" dirty="0" err="1">
                <a:solidFill>
                  <a:srgbClr val="00B050"/>
                </a:solidFill>
                <a:latin typeface="Arial"/>
                <a:ea typeface="Calibri"/>
              </a:rPr>
              <a:t>CdS</a:t>
            </a:r>
            <a:r>
              <a:rPr lang="it-IT" sz="1800" b="1" strike="noStrike" spc="-1" dirty="0">
                <a:solidFill>
                  <a:srgbClr val="00B050"/>
                </a:solidFill>
                <a:latin typeface="Arial"/>
                <a:ea typeface="Calibri"/>
              </a:rPr>
              <a:t> interessati</a:t>
            </a: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it-IT" b="1" spc="-1" dirty="0">
                <a:solidFill>
                  <a:srgbClr val="00B050"/>
                </a:solidFill>
                <a:latin typeface="Arial"/>
                <a:ea typeface="Calibri"/>
              </a:rPr>
              <a:t>91 </a:t>
            </a:r>
            <a:r>
              <a:rPr lang="it-IT" b="1" spc="-1" dirty="0" err="1">
                <a:solidFill>
                  <a:srgbClr val="00B050"/>
                </a:solidFill>
                <a:latin typeface="Arial"/>
                <a:ea typeface="Calibri"/>
              </a:rPr>
              <a:t>CdS</a:t>
            </a:r>
            <a:r>
              <a:rPr lang="it-IT" b="1" spc="-1" dirty="0">
                <a:solidFill>
                  <a:srgbClr val="00B050"/>
                </a:solidFill>
                <a:latin typeface="Arial"/>
                <a:ea typeface="Calibri"/>
              </a:rPr>
              <a:t>- Fase1 </a:t>
            </a: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en-US" b="1" spc="-1" dirty="0">
                <a:solidFill>
                  <a:srgbClr val="00B050"/>
                </a:solidFill>
                <a:latin typeface="Arial"/>
              </a:rPr>
              <a:t>36 </a:t>
            </a:r>
            <a:r>
              <a:rPr lang="en-US" b="1" spc="-1" dirty="0" err="1">
                <a:solidFill>
                  <a:srgbClr val="00B050"/>
                </a:solidFill>
                <a:latin typeface="Arial"/>
              </a:rPr>
              <a:t>CdS</a:t>
            </a:r>
            <a:r>
              <a:rPr lang="en-US" b="1" spc="-1" dirty="0">
                <a:solidFill>
                  <a:srgbClr val="00B050"/>
                </a:solidFill>
                <a:latin typeface="Arial"/>
              </a:rPr>
              <a:t> Fase 2</a:t>
            </a:r>
            <a:endParaRPr lang="en-US" sz="1800" b="1" strike="noStrike" spc="-1" dirty="0">
              <a:solidFill>
                <a:srgbClr val="00B05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305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4FD1F-0B9A-B69D-123D-CE730FE8B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D36B8EA-CD12-B64D-B7BD-8E35FD2FF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Barbara Valtancoli</a:t>
            </a: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B2D4D995-70E1-CF58-A763-6AFD30C0A0B4}"/>
              </a:ext>
            </a:extLst>
          </p:cNvPr>
          <p:cNvSpPr/>
          <p:nvPr/>
        </p:nvSpPr>
        <p:spPr>
          <a:xfrm>
            <a:off x="484380" y="1136964"/>
            <a:ext cx="8175240" cy="11032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15000"/>
              </a:lnSpc>
              <a:spcAft>
                <a:spcPts val="1001"/>
              </a:spcAft>
            </a:pPr>
            <a:r>
              <a:rPr lang="it-IT" sz="2800" b="1" strike="noStrike" spc="-1" dirty="0">
                <a:solidFill>
                  <a:schemeClr val="accent6"/>
                </a:solidFill>
                <a:latin typeface="Arial"/>
                <a:ea typeface="Calibri"/>
              </a:rPr>
              <a:t>2026-2027</a:t>
            </a:r>
            <a:endParaRPr lang="en-US" sz="3200" b="0" strike="noStrike" spc="-1" dirty="0">
              <a:solidFill>
                <a:schemeClr val="accent6"/>
              </a:solidFill>
              <a:latin typeface="Arial"/>
            </a:endParaRPr>
          </a:p>
          <a:p>
            <a:pPr defTabSz="457200">
              <a:lnSpc>
                <a:spcPct val="115000"/>
              </a:lnSpc>
              <a:spcAft>
                <a:spcPts val="1001"/>
              </a:spcAft>
            </a:pPr>
            <a:r>
              <a:rPr lang="it-IT" sz="2400" b="1" strike="noStrike" spc="-1" dirty="0">
                <a:solidFill>
                  <a:schemeClr val="lt1"/>
                </a:solidFill>
                <a:latin typeface="Arial"/>
                <a:ea typeface="Calibri"/>
              </a:rPr>
              <a:t> 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asellaDiTesto 3">
            <a:extLst>
              <a:ext uri="{FF2B5EF4-FFF2-40B4-BE49-F238E27FC236}">
                <a16:creationId xmlns:a16="http://schemas.microsoft.com/office/drawing/2014/main" id="{256AE70C-57EF-66D6-8C4E-B52D1B72EC48}"/>
              </a:ext>
            </a:extLst>
          </p:cNvPr>
          <p:cNvSpPr/>
          <p:nvPr/>
        </p:nvSpPr>
        <p:spPr>
          <a:xfrm>
            <a:off x="816388" y="1688567"/>
            <a:ext cx="8175240" cy="4794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15000"/>
              </a:lnSpc>
              <a:spcAft>
                <a:spcPts val="1001"/>
              </a:spcAft>
            </a:pPr>
            <a:r>
              <a:rPr lang="it-IT" sz="2400" b="1" strike="noStrike" spc="-1" dirty="0">
                <a:solidFill>
                  <a:srgbClr val="00B050"/>
                </a:solidFill>
                <a:latin typeface="Arial"/>
                <a:ea typeface="Calibri"/>
              </a:rPr>
              <a:t>Modifiche tabellari e testuali </a:t>
            </a:r>
            <a:r>
              <a:rPr lang="it-IT" sz="2400" b="1" strike="noStrike" spc="-1" dirty="0">
                <a:solidFill>
                  <a:schemeClr val="lt1"/>
                </a:solidFill>
                <a:latin typeface="Arial"/>
                <a:ea typeface="Calibri"/>
              </a:rPr>
              <a:t> 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93E6F3-DEE1-C45D-8955-5A4C29C80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92" y="2327788"/>
            <a:ext cx="4071097" cy="251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3">
            <a:extLst>
              <a:ext uri="{FF2B5EF4-FFF2-40B4-BE49-F238E27FC236}">
                <a16:creationId xmlns:a16="http://schemas.microsoft.com/office/drawing/2014/main" id="{DF50F12C-ACC4-46C7-E0E9-E8E47E137240}"/>
              </a:ext>
            </a:extLst>
          </p:cNvPr>
          <p:cNvSpPr/>
          <p:nvPr/>
        </p:nvSpPr>
        <p:spPr>
          <a:xfrm>
            <a:off x="2179024" y="4519295"/>
            <a:ext cx="8175240" cy="4147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15000"/>
              </a:lnSpc>
              <a:spcAft>
                <a:spcPts val="1001"/>
              </a:spcAft>
            </a:pPr>
            <a:r>
              <a:rPr lang="it-IT" sz="2000" b="1" i="1" strike="noStrike" spc="-1" dirty="0">
                <a:solidFill>
                  <a:srgbClr val="002060"/>
                </a:solidFill>
                <a:latin typeface="Arial"/>
                <a:ea typeface="Calibri"/>
              </a:rPr>
              <a:t>Obsolescenza ordinamenti</a:t>
            </a:r>
            <a:endParaRPr lang="en-US" sz="2000" b="0" i="1" strike="noStrike" spc="-1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484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6967F-5BB8-8D6E-9456-B1BFDE9DA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CA154C-2E91-5E98-F019-247AB5158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Barbara Valtancoli</a:t>
            </a: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0D4F88C5-CD95-AB31-B1BE-DAE511569DC1}"/>
              </a:ext>
            </a:extLst>
          </p:cNvPr>
          <p:cNvSpPr/>
          <p:nvPr/>
        </p:nvSpPr>
        <p:spPr>
          <a:xfrm>
            <a:off x="484380" y="1136964"/>
            <a:ext cx="8175240" cy="5442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15000"/>
              </a:lnSpc>
              <a:spcAft>
                <a:spcPts val="1001"/>
              </a:spcAft>
            </a:pPr>
            <a:r>
              <a:rPr lang="it-IT" sz="2800" b="1" strike="noStrike" spc="-1" dirty="0">
                <a:solidFill>
                  <a:schemeClr val="accent6"/>
                </a:solidFill>
                <a:latin typeface="Arial"/>
                <a:ea typeface="Calibri"/>
              </a:rPr>
              <a:t>Supporto di Ateneo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asellaDiTesto 3">
            <a:extLst>
              <a:ext uri="{FF2B5EF4-FFF2-40B4-BE49-F238E27FC236}">
                <a16:creationId xmlns:a16="http://schemas.microsoft.com/office/drawing/2014/main" id="{99AEC213-88E7-7B4B-9490-67EC0EBADF6F}"/>
              </a:ext>
            </a:extLst>
          </p:cNvPr>
          <p:cNvSpPr/>
          <p:nvPr/>
        </p:nvSpPr>
        <p:spPr>
          <a:xfrm>
            <a:off x="816388" y="1688567"/>
            <a:ext cx="8175240" cy="4794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15000"/>
              </a:lnSpc>
              <a:spcAft>
                <a:spcPts val="1001"/>
              </a:spcAft>
            </a:pPr>
            <a:r>
              <a:rPr lang="it-IT" sz="2400" b="1" strike="noStrike" spc="-1" dirty="0">
                <a:solidFill>
                  <a:srgbClr val="00B050"/>
                </a:solidFill>
                <a:latin typeface="Arial"/>
                <a:ea typeface="Calibri"/>
              </a:rPr>
              <a:t>Materiale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BCD1057-2FEC-EE88-7689-11CDC2B048AD}"/>
              </a:ext>
            </a:extLst>
          </p:cNvPr>
          <p:cNvSpPr/>
          <p:nvPr/>
        </p:nvSpPr>
        <p:spPr>
          <a:xfrm>
            <a:off x="816388" y="2511046"/>
            <a:ext cx="8175240" cy="4794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15000"/>
              </a:lnSpc>
              <a:spcAft>
                <a:spcPts val="1001"/>
              </a:spcAft>
            </a:pPr>
            <a:r>
              <a:rPr lang="it-IT" sz="2400" b="1" strike="noStrike" spc="-1" dirty="0">
                <a:solidFill>
                  <a:srgbClr val="00B050"/>
                </a:solidFill>
                <a:latin typeface="Arial"/>
                <a:ea typeface="Calibri"/>
              </a:rPr>
              <a:t>Formazione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32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BA5B94-538F-17B2-7B92-C5FE2E05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254881"/>
            <a:ext cx="2328582" cy="977331"/>
          </a:xfrm>
        </p:spPr>
        <p:txBody>
          <a:bodyPr/>
          <a:lstStyle/>
          <a:p>
            <a:r>
              <a:rPr lang="it-IT" sz="3200" i="1" dirty="0">
                <a:solidFill>
                  <a:srgbClr val="00B050"/>
                </a:solidFill>
              </a:rPr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1092629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FI">
  <a:themeElements>
    <a:clrScheme name="UniFi">
      <a:dk1>
        <a:srgbClr val="000000"/>
      </a:dk1>
      <a:lt1>
        <a:srgbClr val="FEFFFF"/>
      </a:lt1>
      <a:dk2>
        <a:srgbClr val="000000"/>
      </a:dk2>
      <a:lt2>
        <a:srgbClr val="FFFFFF"/>
      </a:lt2>
      <a:accent1>
        <a:srgbClr val="004C7E"/>
      </a:accent1>
      <a:accent2>
        <a:srgbClr val="6D8AAF"/>
      </a:accent2>
      <a:accent3>
        <a:srgbClr val="455C79"/>
      </a:accent3>
      <a:accent4>
        <a:srgbClr val="273583"/>
      </a:accent4>
      <a:accent5>
        <a:srgbClr val="A64040"/>
      </a:accent5>
      <a:accent6>
        <a:srgbClr val="931B17"/>
      </a:accent6>
      <a:hlink>
        <a:srgbClr val="004C7E"/>
      </a:hlink>
      <a:folHlink>
        <a:srgbClr val="840103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" id="{F08F80F9-2B5C-1F48-BD1C-1291D8F9AB84}" vid="{561D39FE-6784-7241-80A2-514BA69D0D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UniFI</Template>
  <TotalTime>559</TotalTime>
  <Words>379</Words>
  <Application>Microsoft Macintosh PowerPoint</Application>
  <PresentationFormat>Presentazione su schermo (4:3)</PresentationFormat>
  <Paragraphs>64</Paragraphs>
  <Slides>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Fira Sans</vt:lpstr>
      <vt:lpstr>Verdana</vt:lpstr>
      <vt:lpstr>Template UniFI</vt:lpstr>
      <vt:lpstr>Presentazione standard di PowerPoint</vt:lpstr>
      <vt:lpstr>Offerta Formativa UNIFI 2025-26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subject/>
  <dc:creator>Diego Brugnoni</dc:creator>
  <cp:keywords/>
  <dc:description/>
  <cp:lastModifiedBy>Giovanna Del Gobbo</cp:lastModifiedBy>
  <cp:revision>20</cp:revision>
  <dcterms:created xsi:type="dcterms:W3CDTF">2023-05-29T14:12:34Z</dcterms:created>
  <dcterms:modified xsi:type="dcterms:W3CDTF">2025-07-01T08:15:10Z</dcterms:modified>
  <cp:category/>
</cp:coreProperties>
</file>